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6" r:id="rId9"/>
    <p:sldId id="263"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62540"/>
  </p:normalViewPr>
  <p:slideViewPr>
    <p:cSldViewPr snapToGrid="0" snapToObjects="1">
      <p:cViewPr varScale="1">
        <p:scale>
          <a:sx n="64" d="100"/>
          <a:sy n="64" d="100"/>
        </p:scale>
        <p:origin x="239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B58966-BD4E-1E4D-8FDE-66D454C94D20}" type="datetimeFigureOut">
              <a:rPr lang="en-US" smtClean="0"/>
              <a:t>5/6/20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D84CFE-F501-1A42-B291-88D95351E383}" type="slidenum">
              <a:rPr lang="en-US" smtClean="0"/>
              <a:t>‹#›</a:t>
            </a:fld>
            <a:endParaRPr lang="en-US"/>
          </a:p>
        </p:txBody>
      </p:sp>
    </p:spTree>
    <p:extLst>
      <p:ext uri="{BB962C8B-B14F-4D97-AF65-F5344CB8AC3E}">
        <p14:creationId xmlns:p14="http://schemas.microsoft.com/office/powerpoint/2010/main" val="4293331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litfl.com/thiamine-deficiency/"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radiopaedia.org/articles/third-ventricle?lang=us" TargetMode="External"/><Relationship Id="rId3" Type="http://schemas.openxmlformats.org/officeDocument/2006/relationships/hyperlink" Target="https://radiopaedia.org/articles/wernicke-encephalopathy" TargetMode="External"/><Relationship Id="rId7" Type="http://schemas.openxmlformats.org/officeDocument/2006/relationships/hyperlink" Target="https://radiopaedia.org/articles/periaqueductal-grey-matter-1?lang=us"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s://radiopaedia.org/articles/quadrigeminal-plate?lang=us" TargetMode="External"/><Relationship Id="rId5" Type="http://schemas.openxmlformats.org/officeDocument/2006/relationships/hyperlink" Target="https://radiopaedia.org/articles/thalamus?lang=us" TargetMode="External"/><Relationship Id="rId4" Type="http://schemas.openxmlformats.org/officeDocument/2006/relationships/hyperlink" Target="https://radiopaedia.org/articles/mammillary-bodies?lang=us"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emcrit.org/toxhound/wernickes/"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History of presenting complaints</a:t>
            </a:r>
          </a:p>
          <a:p>
            <a:r>
              <a:rPr lang="en-US" dirty="0"/>
              <a:t>Associated features</a:t>
            </a:r>
          </a:p>
          <a:p>
            <a:r>
              <a:rPr lang="en-US" dirty="0"/>
              <a:t>Past medical history</a:t>
            </a:r>
          </a:p>
          <a:p>
            <a:r>
              <a:rPr lang="en-US" dirty="0"/>
              <a:t>Psychiatric history/ previous attempt of self harm</a:t>
            </a:r>
          </a:p>
          <a:p>
            <a:r>
              <a:rPr lang="en-US" dirty="0"/>
              <a:t>Medications history</a:t>
            </a:r>
          </a:p>
          <a:p>
            <a:r>
              <a:rPr lang="en-US" dirty="0"/>
              <a:t>Social history</a:t>
            </a:r>
          </a:p>
          <a:p>
            <a:endParaRPr lang="en-US" dirty="0"/>
          </a:p>
          <a:p>
            <a:r>
              <a:rPr lang="en-US" b="1" dirty="0"/>
              <a:t>Mental health assessment-</a:t>
            </a:r>
          </a:p>
          <a:p>
            <a:r>
              <a:rPr lang="en-US" sz="1200" kern="1200" dirty="0">
                <a:solidFill>
                  <a:schemeClr val="tx1"/>
                </a:solidFill>
                <a:effectLst/>
                <a:latin typeface="+mn-lt"/>
                <a:ea typeface="+mn-ea"/>
                <a:cs typeface="+mn-cs"/>
              </a:rPr>
              <a:t> </a:t>
            </a:r>
            <a:endParaRPr lang="en-A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Appearance- Appropriate/ Disheveled</a:t>
            </a:r>
            <a:endParaRPr lang="en-A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Attitude and Behavior- Cooperative</a:t>
            </a:r>
            <a:endParaRPr lang="en-A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Mood- Depressed, euphoric, suspicious</a:t>
            </a:r>
            <a:endParaRPr lang="en-A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Affect- Expansive, blunted, flat</a:t>
            </a:r>
            <a:endParaRPr lang="en-A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Speech- Quality, quantity, rate and volume</a:t>
            </a:r>
            <a:endParaRPr lang="en-A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Thought process- racing, flight of ideas, loose</a:t>
            </a:r>
            <a:endParaRPr lang="en-A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Thought content- Delusion, hallucination, Phobia, OCD, suicidality, homicidal thoughts</a:t>
            </a:r>
            <a:endParaRPr lang="en-A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Insight- understanding about illness</a:t>
            </a:r>
            <a:endParaRPr lang="en-A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Judgement-</a:t>
            </a:r>
            <a:endParaRPr lang="en-A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Reliability- </a:t>
            </a:r>
            <a:endParaRPr lang="en-A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Impulsivity-</a:t>
            </a:r>
            <a:endParaRPr lang="en-AU" sz="1200" kern="1200" dirty="0">
              <a:solidFill>
                <a:schemeClr val="tx1"/>
              </a:solidFill>
              <a:effectLst/>
              <a:latin typeface="+mn-lt"/>
              <a:ea typeface="+mn-ea"/>
              <a:cs typeface="+mn-cs"/>
            </a:endParaRPr>
          </a:p>
          <a:p>
            <a:r>
              <a:rPr lang="en-US" b="1" dirty="0"/>
              <a:t>Collateral history</a:t>
            </a:r>
          </a:p>
          <a:p>
            <a:endParaRPr lang="en-US" b="1" dirty="0"/>
          </a:p>
          <a:p>
            <a:r>
              <a:rPr lang="en-US" b="1" dirty="0"/>
              <a:t>Cognitive status assessment- orientation, GCS</a:t>
            </a:r>
          </a:p>
          <a:p>
            <a:endParaRPr lang="en-US" b="1" dirty="0"/>
          </a:p>
          <a:p>
            <a:r>
              <a:rPr lang="en-US" b="1" dirty="0"/>
              <a:t>Vitals- very important</a:t>
            </a:r>
          </a:p>
          <a:p>
            <a:endParaRPr lang="en-US" b="1" dirty="0"/>
          </a:p>
          <a:p>
            <a:r>
              <a:rPr lang="en-US" b="1" dirty="0"/>
              <a:t>Examination-</a:t>
            </a:r>
          </a:p>
          <a:p>
            <a:r>
              <a:rPr lang="en-US" b="0" dirty="0"/>
              <a:t>Focused examination according to the history</a:t>
            </a:r>
          </a:p>
          <a:p>
            <a:r>
              <a:rPr lang="en-US" b="0" dirty="0"/>
              <a:t>Neurological examination is particularly important in this scenario </a:t>
            </a:r>
          </a:p>
          <a:p>
            <a:endParaRPr lang="en-US" b="1" dirty="0"/>
          </a:p>
          <a:p>
            <a:r>
              <a:rPr lang="en-US" b="1" dirty="0"/>
              <a:t>Bed side investigation- </a:t>
            </a:r>
          </a:p>
          <a:p>
            <a:r>
              <a:rPr lang="en-US" b="0" dirty="0"/>
              <a:t>ECG, VBG, BSL, Urine, drug screen?</a:t>
            </a:r>
          </a:p>
          <a:p>
            <a:endParaRPr lang="en-US" b="0" dirty="0"/>
          </a:p>
          <a:p>
            <a:r>
              <a:rPr lang="en-US" b="1" dirty="0"/>
              <a:t>Laboratory investigations- if indicated- organic cause</a:t>
            </a:r>
          </a:p>
          <a:p>
            <a:r>
              <a:rPr lang="en-US" b="1" dirty="0"/>
              <a:t>Imaging- Head CT/MRI- as indicated</a:t>
            </a:r>
          </a:p>
          <a:p>
            <a:endParaRPr lang="en-US" dirty="0"/>
          </a:p>
        </p:txBody>
      </p:sp>
      <p:sp>
        <p:nvSpPr>
          <p:cNvPr id="4" name="Slide Number Placeholder 3"/>
          <p:cNvSpPr>
            <a:spLocks noGrp="1"/>
          </p:cNvSpPr>
          <p:nvPr>
            <p:ph type="sldNum" sz="quarter" idx="5"/>
          </p:nvPr>
        </p:nvSpPr>
        <p:spPr/>
        <p:txBody>
          <a:bodyPr/>
          <a:lstStyle/>
          <a:p>
            <a:fld id="{76D84CFE-F501-1A42-B291-88D95351E383}" type="slidenum">
              <a:rPr lang="en-US" smtClean="0"/>
              <a:t>3</a:t>
            </a:fld>
            <a:endParaRPr lang="en-US"/>
          </a:p>
        </p:txBody>
      </p:sp>
    </p:spTree>
    <p:extLst>
      <p:ext uri="{BB962C8B-B14F-4D97-AF65-F5344CB8AC3E}">
        <p14:creationId xmlns:p14="http://schemas.microsoft.com/office/powerpoint/2010/main" val="3613848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AU" b="1" dirty="0"/>
              <a:t>Clues to an Organic cause: </a:t>
            </a:r>
            <a:r>
              <a:rPr lang="en-AU" dirty="0"/>
              <a:t>(</a:t>
            </a:r>
            <a:r>
              <a:rPr lang="en-AU" dirty="0" err="1"/>
              <a:t>ShakEM</a:t>
            </a:r>
            <a:r>
              <a:rPr lang="en-AU" dirty="0"/>
              <a:t> Part II notes)</a:t>
            </a:r>
          </a:p>
          <a:p>
            <a:pPr marL="171450" indent="-171450">
              <a:buFont typeface="Arial" panose="020B0604020202020204" pitchFamily="34" charset="0"/>
              <a:buChar char="•"/>
            </a:pPr>
            <a:r>
              <a:rPr lang="en-AU" dirty="0"/>
              <a:t>First presentation age &gt; 40</a:t>
            </a:r>
          </a:p>
          <a:p>
            <a:pPr marL="171450" indent="-171450">
              <a:buFont typeface="Arial" panose="020B0604020202020204" pitchFamily="34" charset="0"/>
              <a:buChar char="•"/>
            </a:pPr>
            <a:r>
              <a:rPr lang="en-AU" dirty="0"/>
              <a:t>Acute onset </a:t>
            </a:r>
          </a:p>
          <a:p>
            <a:pPr marL="171450" indent="-171450">
              <a:buFont typeface="Arial" panose="020B0604020202020204" pitchFamily="34" charset="0"/>
              <a:buChar char="•"/>
            </a:pPr>
            <a:r>
              <a:rPr lang="en-AU" dirty="0"/>
              <a:t>Fluctuating course </a:t>
            </a:r>
          </a:p>
          <a:p>
            <a:pPr marL="171450" indent="-171450">
              <a:buFont typeface="Arial" panose="020B0604020202020204" pitchFamily="34" charset="0"/>
              <a:buChar char="•"/>
            </a:pPr>
            <a:r>
              <a:rPr lang="en-AU" dirty="0"/>
              <a:t>Attentional deficits </a:t>
            </a:r>
          </a:p>
          <a:p>
            <a:pPr marL="171450" indent="-171450">
              <a:buFont typeface="Arial" panose="020B0604020202020204" pitchFamily="34" charset="0"/>
              <a:buChar char="•"/>
            </a:pPr>
            <a:r>
              <a:rPr lang="en-AU" dirty="0"/>
              <a:t>Generalised severe disorganisation of behaviour </a:t>
            </a:r>
          </a:p>
          <a:p>
            <a:pPr marL="171450" indent="-171450">
              <a:buFont typeface="Arial" panose="020B0604020202020204" pitchFamily="34" charset="0"/>
              <a:buChar char="•"/>
            </a:pPr>
            <a:r>
              <a:rPr lang="en-AU" dirty="0"/>
              <a:t>Disturbances of consciousness </a:t>
            </a:r>
          </a:p>
          <a:p>
            <a:pPr marL="171450" indent="-171450">
              <a:buFont typeface="Arial" panose="020B0604020202020204" pitchFamily="34" charset="0"/>
              <a:buChar char="•"/>
            </a:pPr>
            <a:r>
              <a:rPr lang="en-AU" dirty="0"/>
              <a:t>Perceptual deficits (hallucinations, illusions) </a:t>
            </a:r>
          </a:p>
          <a:p>
            <a:pPr marL="171450" indent="-171450">
              <a:buFont typeface="Arial" panose="020B0604020202020204" pitchFamily="34" charset="0"/>
              <a:buChar char="•"/>
            </a:pPr>
            <a:r>
              <a:rPr lang="en-AU" dirty="0"/>
              <a:t>Altered sleep-wake cycle </a:t>
            </a:r>
          </a:p>
          <a:p>
            <a:pPr marL="171450" indent="-171450">
              <a:buFont typeface="Arial" panose="020B0604020202020204" pitchFamily="34" charset="0"/>
              <a:buChar char="•"/>
            </a:pPr>
            <a:r>
              <a:rPr lang="en-AU" dirty="0"/>
              <a:t>Drug use </a:t>
            </a:r>
          </a:p>
          <a:p>
            <a:pPr marL="171450" indent="-171450">
              <a:buFont typeface="Arial" panose="020B0604020202020204" pitchFamily="34" charset="0"/>
              <a:buChar char="•"/>
            </a:pPr>
            <a:r>
              <a:rPr lang="en-AU" dirty="0"/>
              <a:t>Recent or new medical problems </a:t>
            </a:r>
          </a:p>
          <a:p>
            <a:pPr marL="171450" indent="-171450">
              <a:buFont typeface="Arial" panose="020B0604020202020204" pitchFamily="34" charset="0"/>
              <a:buChar char="•"/>
            </a:pPr>
            <a:r>
              <a:rPr lang="en-AU" dirty="0"/>
              <a:t>Neurological signs or symptoms </a:t>
            </a:r>
          </a:p>
          <a:p>
            <a:pPr marL="171450" indent="-171450">
              <a:buFont typeface="Arial" panose="020B0604020202020204" pitchFamily="34" charset="0"/>
              <a:buChar char="•"/>
            </a:pPr>
            <a:r>
              <a:rPr lang="en-AU" dirty="0"/>
              <a:t>Visual hallucinations </a:t>
            </a:r>
          </a:p>
          <a:p>
            <a:pPr marL="171450" indent="-171450">
              <a:buFont typeface="Arial" panose="020B0604020202020204" pitchFamily="34" charset="0"/>
              <a:buChar char="•"/>
            </a:pPr>
            <a:r>
              <a:rPr lang="en-AU" dirty="0"/>
              <a:t>Abnormal vital signs</a:t>
            </a:r>
            <a:endParaRPr lang="en-US" dirty="0"/>
          </a:p>
        </p:txBody>
      </p:sp>
      <p:sp>
        <p:nvSpPr>
          <p:cNvPr id="4" name="Slide Number Placeholder 3"/>
          <p:cNvSpPr>
            <a:spLocks noGrp="1"/>
          </p:cNvSpPr>
          <p:nvPr>
            <p:ph type="sldNum" sz="quarter" idx="5"/>
          </p:nvPr>
        </p:nvSpPr>
        <p:spPr/>
        <p:txBody>
          <a:bodyPr/>
          <a:lstStyle/>
          <a:p>
            <a:fld id="{76D84CFE-F501-1A42-B291-88D95351E383}" type="slidenum">
              <a:rPr lang="en-US" smtClean="0"/>
              <a:t>4</a:t>
            </a:fld>
            <a:endParaRPr lang="en-US"/>
          </a:p>
        </p:txBody>
      </p:sp>
    </p:spTree>
    <p:extLst>
      <p:ext uri="{BB962C8B-B14F-4D97-AF65-F5344CB8AC3E}">
        <p14:creationId xmlns:p14="http://schemas.microsoft.com/office/powerpoint/2010/main" val="1973888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D84CFE-F501-1A42-B291-88D95351E383}" type="slidenum">
              <a:rPr lang="en-US" smtClean="0"/>
              <a:t>5</a:t>
            </a:fld>
            <a:endParaRPr lang="en-US"/>
          </a:p>
        </p:txBody>
      </p:sp>
    </p:spTree>
    <p:extLst>
      <p:ext uri="{BB962C8B-B14F-4D97-AF65-F5344CB8AC3E}">
        <p14:creationId xmlns:p14="http://schemas.microsoft.com/office/powerpoint/2010/main" val="15678285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likely diagnosis-</a:t>
            </a:r>
          </a:p>
          <a:p>
            <a:r>
              <a:rPr lang="en-US" b="1" dirty="0"/>
              <a:t>Wernicke’s Encephalopathy- a life threatening disorder with enormous disability</a:t>
            </a:r>
          </a:p>
          <a:p>
            <a:r>
              <a:rPr lang="en-US" b="0" dirty="0"/>
              <a:t>If untreated will lead to permanent neurological sequalae- short term memory loss and confabulation- </a:t>
            </a:r>
            <a:r>
              <a:rPr lang="en-US" b="1" dirty="0"/>
              <a:t>Korsakoff syndrome </a:t>
            </a:r>
          </a:p>
          <a:p>
            <a:endParaRPr lang="en-US" dirty="0"/>
          </a:p>
          <a:p>
            <a:r>
              <a:rPr lang="en-US" b="1" dirty="0"/>
              <a:t>Differential diagnosis- all other causes of delirium in this presentation</a:t>
            </a:r>
          </a:p>
          <a:p>
            <a:r>
              <a:rPr lang="en-US" dirty="0"/>
              <a:t>CNS- structural causes- tumor, infection, intracranial hemorrhage, cerebral venous thrombosis</a:t>
            </a:r>
          </a:p>
          <a:p>
            <a:r>
              <a:rPr lang="en-US" dirty="0"/>
              <a:t>Metabolic and electrolyte- Hypo-hypernatremia</a:t>
            </a:r>
          </a:p>
          <a:p>
            <a:r>
              <a:rPr lang="en-US" dirty="0"/>
              <a:t>Endocrinopathies</a:t>
            </a:r>
          </a:p>
          <a:p>
            <a:r>
              <a:rPr lang="en-US" dirty="0"/>
              <a:t>Toxicological causes</a:t>
            </a:r>
          </a:p>
          <a:p>
            <a:endParaRPr lang="en-US" dirty="0"/>
          </a:p>
          <a:p>
            <a:r>
              <a:rPr lang="en-US" b="1" dirty="0"/>
              <a:t>Delirium causes- VITAMINE D </a:t>
            </a:r>
          </a:p>
          <a:p>
            <a:r>
              <a:rPr lang="en-US" dirty="0"/>
              <a:t>Vascular (stroke, bleed)</a:t>
            </a:r>
          </a:p>
          <a:p>
            <a:r>
              <a:rPr lang="en-US" dirty="0"/>
              <a:t>Infection</a:t>
            </a:r>
          </a:p>
          <a:p>
            <a:r>
              <a:rPr lang="en-US" dirty="0"/>
              <a:t>Trauma/ Toxins</a:t>
            </a:r>
          </a:p>
          <a:p>
            <a:r>
              <a:rPr lang="en-US" dirty="0"/>
              <a:t>Metabolic</a:t>
            </a:r>
          </a:p>
          <a:p>
            <a:r>
              <a:rPr lang="en-US" dirty="0"/>
              <a:t>Idiopathic/ inflammatory</a:t>
            </a:r>
          </a:p>
          <a:p>
            <a:r>
              <a:rPr lang="en-US" dirty="0"/>
              <a:t>Neoplasm</a:t>
            </a:r>
          </a:p>
          <a:p>
            <a:r>
              <a:rPr lang="en-US" dirty="0"/>
              <a:t>Endocrine</a:t>
            </a:r>
          </a:p>
          <a:p>
            <a:r>
              <a:rPr lang="en-US" dirty="0"/>
              <a:t>Degenerative</a:t>
            </a:r>
          </a:p>
        </p:txBody>
      </p:sp>
      <p:sp>
        <p:nvSpPr>
          <p:cNvPr id="4" name="Slide Number Placeholder 3"/>
          <p:cNvSpPr>
            <a:spLocks noGrp="1"/>
          </p:cNvSpPr>
          <p:nvPr>
            <p:ph type="sldNum" sz="quarter" idx="5"/>
          </p:nvPr>
        </p:nvSpPr>
        <p:spPr/>
        <p:txBody>
          <a:bodyPr/>
          <a:lstStyle/>
          <a:p>
            <a:fld id="{76D84CFE-F501-1A42-B291-88D95351E383}" type="slidenum">
              <a:rPr lang="en-US" smtClean="0"/>
              <a:t>6</a:t>
            </a:fld>
            <a:endParaRPr lang="en-US"/>
          </a:p>
        </p:txBody>
      </p:sp>
    </p:spTree>
    <p:extLst>
      <p:ext uri="{BB962C8B-B14F-4D97-AF65-F5344CB8AC3E}">
        <p14:creationId xmlns:p14="http://schemas.microsoft.com/office/powerpoint/2010/main" val="19366036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Caused by Thiamine deficiency </a:t>
            </a:r>
          </a:p>
          <a:p>
            <a:endParaRPr lang="en-US" dirty="0"/>
          </a:p>
          <a:p>
            <a:r>
              <a:rPr lang="en-US" b="1" dirty="0"/>
              <a:t>Most common cause- Chronic alcohol abuse</a:t>
            </a:r>
          </a:p>
          <a:p>
            <a:endParaRPr lang="en-US" b="1" dirty="0"/>
          </a:p>
          <a:p>
            <a:r>
              <a:rPr lang="en-US" b="1" dirty="0"/>
              <a:t>Bariatric surgeries are becoming common cause of WE-</a:t>
            </a:r>
          </a:p>
          <a:p>
            <a:r>
              <a:rPr lang="en-AU" sz="1200" b="0" i="0" kern="1200" dirty="0">
                <a:solidFill>
                  <a:schemeClr val="tx1"/>
                </a:solidFill>
                <a:effectLst/>
                <a:latin typeface="+mn-lt"/>
                <a:ea typeface="+mn-ea"/>
                <a:cs typeface="+mn-cs"/>
              </a:rPr>
              <a:t>Patients have a limited capacity for food intake during the initial weeks after a bariatric procedure. The body's reserves of thiamine can be depleted after only 20 days of inadequate supply.</a:t>
            </a:r>
            <a:r>
              <a:rPr lang="en-AU" sz="1200" b="0" i="0" u="none" strike="noStrike" kern="1200" baseline="30000" dirty="0">
                <a:solidFill>
                  <a:schemeClr val="tx1"/>
                </a:solidFill>
                <a:effectLst/>
                <a:latin typeface="+mn-lt"/>
                <a:ea typeface="+mn-ea"/>
                <a:cs typeface="+mn-cs"/>
              </a:rPr>
              <a:t>[6]</a:t>
            </a:r>
            <a:r>
              <a:rPr lang="en-AU" sz="1200" b="0" i="0" kern="1200" dirty="0">
                <a:solidFill>
                  <a:schemeClr val="tx1"/>
                </a:solidFill>
                <a:effectLst/>
                <a:latin typeface="+mn-lt"/>
                <a:ea typeface="+mn-ea"/>
                <a:cs typeface="+mn-cs"/>
              </a:rPr>
              <a:t> Patients treated with bariatric surgery may thus still be frankly obese when presenting with symptoms caused by nutritional derangement.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i="0" kern="1200" dirty="0">
                <a:solidFill>
                  <a:schemeClr val="tx1"/>
                </a:solidFill>
                <a:effectLst/>
                <a:latin typeface="+mn-lt"/>
                <a:ea typeface="+mn-ea"/>
                <a:cs typeface="+mn-cs"/>
              </a:rPr>
              <a:t>Wernicke Encephalopathy After Bariatric Surgery: A Systematic Review: Results Medscape article</a:t>
            </a:r>
          </a:p>
          <a:p>
            <a:endParaRPr lang="en-US" dirty="0"/>
          </a:p>
          <a:p>
            <a:endParaRPr lang="en-US" dirty="0"/>
          </a:p>
          <a:p>
            <a:r>
              <a:rPr lang="en-US" b="1" dirty="0"/>
              <a:t>Other causes- </a:t>
            </a:r>
            <a:r>
              <a:rPr lang="en-AU" dirty="0">
                <a:hlinkClick r:id="rId3"/>
              </a:rPr>
              <a:t>https://litfl.com/thiamine-deficiency/</a:t>
            </a:r>
            <a:endParaRPr lang="en-AU" dirty="0"/>
          </a:p>
          <a:p>
            <a:r>
              <a:rPr lang="en-AU" sz="1200" b="0" i="0" kern="1200" dirty="0">
                <a:solidFill>
                  <a:schemeClr val="tx1"/>
                </a:solidFill>
                <a:effectLst/>
                <a:latin typeface="+mn-lt"/>
                <a:ea typeface="+mn-ea"/>
                <a:cs typeface="+mn-cs"/>
              </a:rPr>
              <a:t>inadequate intake (diet, starvation)</a:t>
            </a:r>
          </a:p>
          <a:p>
            <a:r>
              <a:rPr lang="en-AU" sz="1200" b="0" i="0" kern="1200" dirty="0">
                <a:solidFill>
                  <a:schemeClr val="tx1"/>
                </a:solidFill>
                <a:effectLst/>
                <a:latin typeface="+mn-lt"/>
                <a:ea typeface="+mn-ea"/>
                <a:cs typeface="+mn-cs"/>
              </a:rPr>
              <a:t>decreased absorption (intestinal disease, alcoholism, malnutrition, folate deficiency)</a:t>
            </a:r>
          </a:p>
          <a:p>
            <a:r>
              <a:rPr lang="en-AU" sz="1200" b="0" i="0" kern="1200" dirty="0">
                <a:solidFill>
                  <a:schemeClr val="tx1"/>
                </a:solidFill>
                <a:effectLst/>
                <a:latin typeface="+mn-lt"/>
                <a:ea typeface="+mn-ea"/>
                <a:cs typeface="+mn-cs"/>
              </a:rPr>
              <a:t>increased consumption (hyperthyroidism, pregnancy, lactation, fever)</a:t>
            </a:r>
          </a:p>
          <a:p>
            <a:r>
              <a:rPr lang="en-AU" sz="1200" b="0" i="0" kern="1200" dirty="0">
                <a:solidFill>
                  <a:schemeClr val="tx1"/>
                </a:solidFill>
                <a:effectLst/>
                <a:latin typeface="+mn-lt"/>
                <a:ea typeface="+mn-ea"/>
                <a:cs typeface="+mn-cs"/>
              </a:rPr>
              <a:t>increased depletion (diarrhoea, diuretics, dialysis)</a:t>
            </a:r>
          </a:p>
          <a:p>
            <a:r>
              <a:rPr lang="en-AU" sz="1200" b="0" i="0" kern="1200" dirty="0">
                <a:solidFill>
                  <a:schemeClr val="tx1"/>
                </a:solidFill>
                <a:effectLst/>
                <a:latin typeface="+mn-lt"/>
                <a:ea typeface="+mn-ea"/>
                <a:cs typeface="+mn-cs"/>
              </a:rPr>
              <a:t>severe liver disease (impairs its use)</a:t>
            </a:r>
          </a:p>
          <a:p>
            <a:r>
              <a:rPr lang="en-AU" sz="1200" b="0" i="0" kern="1200" dirty="0">
                <a:solidFill>
                  <a:schemeClr val="tx1"/>
                </a:solidFill>
                <a:effectLst/>
                <a:latin typeface="+mn-lt"/>
                <a:ea typeface="+mn-ea"/>
                <a:cs typeface="+mn-cs"/>
              </a:rPr>
              <a:t>folate deficiency (thiamine regenerated via proton donation from NADH -&gt; folate required to have enough dihydrofolate reductase to regenerate NADH)</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76D84CFE-F501-1A42-B291-88D95351E383}" type="slidenum">
              <a:rPr lang="en-US" smtClean="0"/>
              <a:t>7</a:t>
            </a:fld>
            <a:endParaRPr lang="en-US"/>
          </a:p>
        </p:txBody>
      </p:sp>
    </p:spTree>
    <p:extLst>
      <p:ext uri="{BB962C8B-B14F-4D97-AF65-F5344CB8AC3E}">
        <p14:creationId xmlns:p14="http://schemas.microsoft.com/office/powerpoint/2010/main" val="4091389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i="0" kern="1200" dirty="0">
                <a:solidFill>
                  <a:schemeClr val="tx1"/>
                </a:solidFill>
                <a:effectLst/>
                <a:latin typeface="+mn-lt"/>
                <a:ea typeface="+mn-ea"/>
                <a:cs typeface="+mn-cs"/>
              </a:rPr>
              <a:t>Pathophysiology- (Wernicke Encephalopathy-</a:t>
            </a:r>
            <a:r>
              <a:rPr lang="en-AU" sz="1200" b="0" i="0" kern="1200" dirty="0" err="1">
                <a:solidFill>
                  <a:schemeClr val="tx1"/>
                </a:solidFill>
                <a:effectLst/>
                <a:latin typeface="+mn-lt"/>
                <a:ea typeface="+mn-ea"/>
                <a:cs typeface="+mn-cs"/>
              </a:rPr>
              <a:t>Sarayu</a:t>
            </a:r>
            <a:r>
              <a:rPr lang="en-AU" sz="1200" b="0" i="0" kern="1200" dirty="0">
                <a:solidFill>
                  <a:schemeClr val="tx1"/>
                </a:solidFill>
                <a:effectLst/>
                <a:latin typeface="+mn-lt"/>
                <a:ea typeface="+mn-ea"/>
                <a:cs typeface="+mn-cs"/>
              </a:rPr>
              <a:t> </a:t>
            </a:r>
            <a:r>
              <a:rPr lang="en-AU" sz="1200" b="0" i="0" kern="1200" dirty="0" err="1">
                <a:solidFill>
                  <a:schemeClr val="tx1"/>
                </a:solidFill>
                <a:effectLst/>
                <a:latin typeface="+mn-lt"/>
                <a:ea typeface="+mn-ea"/>
                <a:cs typeface="+mn-cs"/>
              </a:rPr>
              <a:t>Vasan</a:t>
            </a:r>
            <a:r>
              <a:rPr lang="en-AU" sz="1200" b="0" i="0" kern="1200" dirty="0">
                <a:solidFill>
                  <a:schemeClr val="tx1"/>
                </a:solidFill>
                <a:effectLst/>
                <a:latin typeface="+mn-lt"/>
                <a:ea typeface="+mn-ea"/>
                <a:cs typeface="+mn-cs"/>
              </a:rPr>
              <a:t>; Anil Kumar)</a:t>
            </a:r>
          </a:p>
          <a:p>
            <a:endParaRPr lang="en-AU" sz="1200" b="1" i="0" kern="1200" dirty="0">
              <a:solidFill>
                <a:schemeClr val="tx1"/>
              </a:solidFill>
              <a:effectLst/>
              <a:latin typeface="+mn-lt"/>
              <a:ea typeface="+mn-ea"/>
              <a:cs typeface="+mn-cs"/>
            </a:endParaRPr>
          </a:p>
          <a:p>
            <a:pPr marL="171450" indent="-171450">
              <a:buFont typeface="Arial" panose="020B0604020202020204" pitchFamily="34" charset="0"/>
              <a:buChar char="•"/>
            </a:pPr>
            <a:r>
              <a:rPr lang="en-AU" sz="1200" b="0" i="0" kern="1200" dirty="0">
                <a:solidFill>
                  <a:schemeClr val="tx1"/>
                </a:solidFill>
                <a:effectLst/>
                <a:latin typeface="+mn-lt"/>
                <a:ea typeface="+mn-ea"/>
                <a:cs typeface="+mn-cs"/>
              </a:rPr>
              <a:t>Thiamine/Vitamin B1, is a coenzyme that is essential for intricate organic pathways and plays a central role in cerebral metabolism. </a:t>
            </a:r>
          </a:p>
          <a:p>
            <a:pPr marL="171450" indent="-171450">
              <a:buFont typeface="Arial" panose="020B0604020202020204" pitchFamily="34" charset="0"/>
              <a:buChar char="•"/>
            </a:pPr>
            <a:r>
              <a:rPr lang="en-AU" sz="1200" b="0" i="0" kern="1200" dirty="0">
                <a:solidFill>
                  <a:schemeClr val="tx1"/>
                </a:solidFill>
                <a:effectLst/>
                <a:latin typeface="+mn-lt"/>
                <a:ea typeface="+mn-ea"/>
                <a:cs typeface="+mn-cs"/>
              </a:rPr>
              <a:t>This vitamin acts as a cofactor for several enzymes in the Krebs cycle and the pentose phosphate pathway, including alpha-keto-glutamic acid oxidation and pyruvate decarboxylation. Thiamine-dependent enzymes function as a connection between glycolytic and citric acid cycles. </a:t>
            </a:r>
          </a:p>
          <a:p>
            <a:pPr marL="171450" indent="-171450">
              <a:buFont typeface="Arial" panose="020B0604020202020204" pitchFamily="34" charset="0"/>
              <a:buChar char="•"/>
            </a:pPr>
            <a:r>
              <a:rPr lang="en-AU" sz="1200" b="0" i="0" kern="1200" dirty="0">
                <a:solidFill>
                  <a:schemeClr val="tx1"/>
                </a:solidFill>
                <a:effectLst/>
                <a:latin typeface="+mn-lt"/>
                <a:ea typeface="+mn-ea"/>
                <a:cs typeface="+mn-cs"/>
              </a:rPr>
              <a:t>Therefore, deficiency of thiamine will lead to </a:t>
            </a:r>
            <a:r>
              <a:rPr lang="en-AU" sz="1200" b="1" i="0" kern="1200" dirty="0">
                <a:solidFill>
                  <a:schemeClr val="tx1"/>
                </a:solidFill>
                <a:effectLst/>
                <a:latin typeface="+mn-lt"/>
                <a:ea typeface="+mn-ea"/>
                <a:cs typeface="+mn-cs"/>
              </a:rPr>
              <a:t>decreased levels of alpha-keto-</a:t>
            </a:r>
            <a:r>
              <a:rPr lang="en-AU" sz="1200" b="1" i="0" kern="1200" dirty="0" err="1">
                <a:solidFill>
                  <a:schemeClr val="tx1"/>
                </a:solidFill>
                <a:effectLst/>
                <a:latin typeface="+mn-lt"/>
                <a:ea typeface="+mn-ea"/>
                <a:cs typeface="+mn-cs"/>
              </a:rPr>
              <a:t>glutarate</a:t>
            </a:r>
            <a:r>
              <a:rPr lang="en-AU" sz="1200" b="1" i="0" kern="1200" dirty="0">
                <a:solidFill>
                  <a:schemeClr val="tx1"/>
                </a:solidFill>
                <a:effectLst/>
                <a:latin typeface="+mn-lt"/>
                <a:ea typeface="+mn-ea"/>
                <a:cs typeface="+mn-cs"/>
              </a:rPr>
              <a:t>, acetate, citrate, acetylcholine and accumulation of lactate and pyruvate. </a:t>
            </a:r>
          </a:p>
          <a:p>
            <a:pPr marL="171450" indent="-171450">
              <a:buFont typeface="Arial" panose="020B0604020202020204" pitchFamily="34" charset="0"/>
              <a:buChar char="•"/>
            </a:pPr>
            <a:r>
              <a:rPr lang="en-AU" sz="1200" b="1" i="0" kern="1200" dirty="0">
                <a:solidFill>
                  <a:schemeClr val="tx1"/>
                </a:solidFill>
                <a:effectLst/>
                <a:latin typeface="+mn-lt"/>
                <a:ea typeface="+mn-ea"/>
                <a:cs typeface="+mn-cs"/>
              </a:rPr>
              <a:t>This deficiency can cause metabolic imbalances leading to neurologic complications including neuronal cell death</a:t>
            </a:r>
            <a:r>
              <a:rPr lang="en-AU" sz="1200" b="0" i="0" kern="1200" dirty="0">
                <a:solidFill>
                  <a:schemeClr val="tx1"/>
                </a:solidFill>
                <a:effectLst/>
                <a:latin typeface="+mn-lt"/>
                <a:ea typeface="+mn-ea"/>
                <a:cs typeface="+mn-cs"/>
              </a:rPr>
              <a:t>. Neuronal death in the mammillary bodies and thalamus were implicated in multiple cases of Wernicke encephalopathy studied. </a:t>
            </a:r>
            <a:endParaRPr lang="en-US" dirty="0"/>
          </a:p>
        </p:txBody>
      </p:sp>
      <p:sp>
        <p:nvSpPr>
          <p:cNvPr id="4" name="Slide Number Placeholder 3"/>
          <p:cNvSpPr>
            <a:spLocks noGrp="1"/>
          </p:cNvSpPr>
          <p:nvPr>
            <p:ph type="sldNum" sz="quarter" idx="5"/>
          </p:nvPr>
        </p:nvSpPr>
        <p:spPr/>
        <p:txBody>
          <a:bodyPr/>
          <a:lstStyle/>
          <a:p>
            <a:fld id="{76D84CFE-F501-1A42-B291-88D95351E383}" type="slidenum">
              <a:rPr lang="en-US" smtClean="0"/>
              <a:t>8</a:t>
            </a:fld>
            <a:endParaRPr lang="en-US"/>
          </a:p>
        </p:txBody>
      </p:sp>
    </p:spTree>
    <p:extLst>
      <p:ext uri="{BB962C8B-B14F-4D97-AF65-F5344CB8AC3E}">
        <p14:creationId xmlns:p14="http://schemas.microsoft.com/office/powerpoint/2010/main" val="2242348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clinical features-</a:t>
            </a:r>
          </a:p>
          <a:p>
            <a:r>
              <a:rPr lang="en-US" dirty="0"/>
              <a:t>Hypothermia and hypotension</a:t>
            </a:r>
          </a:p>
          <a:p>
            <a:r>
              <a:rPr lang="en-US" dirty="0"/>
              <a:t>Lactic acidosis- due to affect on the Krebs cycle- resulting in HAGMA</a:t>
            </a:r>
          </a:p>
          <a:p>
            <a:r>
              <a:rPr lang="en-US" b="0" dirty="0"/>
              <a:t>Look for features of </a:t>
            </a:r>
            <a:r>
              <a:rPr lang="en-US" b="1" dirty="0"/>
              <a:t>Wet Beri Beri- high output heart failure</a:t>
            </a:r>
          </a:p>
          <a:p>
            <a:endParaRPr lang="en-US" dirty="0"/>
          </a:p>
          <a:p>
            <a:r>
              <a:rPr lang="en-US" dirty="0"/>
              <a:t>Imaging-</a:t>
            </a:r>
          </a:p>
          <a:p>
            <a:r>
              <a:rPr lang="en-US" dirty="0"/>
              <a:t>Neuroimaging can be used to confirm the diagnosis and rule out differential diagnosis.</a:t>
            </a:r>
          </a:p>
          <a:p>
            <a:endParaRPr lang="en-US" dirty="0"/>
          </a:p>
          <a:p>
            <a:r>
              <a:rPr lang="en-US" dirty="0"/>
              <a:t>MRI features- </a:t>
            </a:r>
            <a:r>
              <a:rPr lang="en-AU" dirty="0">
                <a:hlinkClick r:id="rId3"/>
              </a:rPr>
              <a:t>https://radiopaedia.org/articles/wernicke-encephalopathy</a:t>
            </a:r>
            <a:endParaRPr lang="en-AU" sz="1200" b="1" i="0" kern="1200" dirty="0">
              <a:solidFill>
                <a:schemeClr val="tx1"/>
              </a:solidFill>
              <a:effectLst/>
              <a:latin typeface="+mn-lt"/>
              <a:ea typeface="+mn-ea"/>
              <a:cs typeface="+mn-cs"/>
            </a:endParaRPr>
          </a:p>
          <a:p>
            <a:r>
              <a:rPr lang="en-AU" sz="1200" b="1" i="0" kern="1200" dirty="0">
                <a:solidFill>
                  <a:schemeClr val="tx1"/>
                </a:solidFill>
                <a:effectLst/>
                <a:latin typeface="+mn-lt"/>
                <a:ea typeface="+mn-ea"/>
                <a:cs typeface="+mn-cs"/>
              </a:rPr>
              <a:t>T2/FLAIR:</a:t>
            </a:r>
            <a:r>
              <a:rPr lang="en-AU" sz="1200" b="0" i="0" kern="1200" dirty="0">
                <a:solidFill>
                  <a:schemeClr val="tx1"/>
                </a:solidFill>
                <a:effectLst/>
                <a:latin typeface="+mn-lt"/>
                <a:ea typeface="+mn-ea"/>
                <a:cs typeface="+mn-cs"/>
              </a:rPr>
              <a:t> symmetrically increased signal intensity in the</a:t>
            </a:r>
          </a:p>
          <a:p>
            <a:pPr lvl="1"/>
            <a:r>
              <a:rPr lang="en-AU" sz="1200" b="0" i="0" u="none" strike="noStrike" kern="1200" dirty="0">
                <a:solidFill>
                  <a:schemeClr val="tx1"/>
                </a:solidFill>
                <a:effectLst/>
                <a:latin typeface="+mn-lt"/>
                <a:ea typeface="+mn-ea"/>
                <a:cs typeface="+mn-cs"/>
                <a:hlinkClick r:id="rId4">
                  <a:extLst>
                    <a:ext uri="{A12FA001-AC4F-418D-AE19-62706E023703}">
                      <ahyp:hlinkClr xmlns:ahyp="http://schemas.microsoft.com/office/drawing/2018/hyperlinkcolor" val="tx"/>
                    </a:ext>
                  </a:extLst>
                </a:hlinkClick>
              </a:rPr>
              <a:t>mammillary bodies</a:t>
            </a:r>
            <a:endParaRPr lang="en-AU" sz="1200" b="0" i="0" kern="1200" dirty="0">
              <a:solidFill>
                <a:schemeClr val="tx1"/>
              </a:solidFill>
              <a:effectLst/>
              <a:latin typeface="+mn-lt"/>
              <a:ea typeface="+mn-ea"/>
              <a:cs typeface="+mn-cs"/>
            </a:endParaRPr>
          </a:p>
          <a:p>
            <a:pPr lvl="1"/>
            <a:r>
              <a:rPr lang="en-AU" sz="1200" b="0" i="0" u="none" strike="noStrike" kern="1200" dirty="0">
                <a:solidFill>
                  <a:schemeClr val="tx1"/>
                </a:solidFill>
                <a:effectLst/>
                <a:latin typeface="+mn-lt"/>
                <a:ea typeface="+mn-ea"/>
                <a:cs typeface="+mn-cs"/>
                <a:hlinkClick r:id="rId5">
                  <a:extLst>
                    <a:ext uri="{A12FA001-AC4F-418D-AE19-62706E023703}">
                      <ahyp:hlinkClr xmlns:ahyp="http://schemas.microsoft.com/office/drawing/2018/hyperlinkcolor" val="tx"/>
                    </a:ext>
                  </a:extLst>
                </a:hlinkClick>
              </a:rPr>
              <a:t>dorsomedial thalami</a:t>
            </a:r>
            <a:endParaRPr lang="en-AU" sz="1200" b="0" i="0" kern="1200" dirty="0">
              <a:solidFill>
                <a:schemeClr val="tx1"/>
              </a:solidFill>
              <a:effectLst/>
              <a:latin typeface="+mn-lt"/>
              <a:ea typeface="+mn-ea"/>
              <a:cs typeface="+mn-cs"/>
            </a:endParaRPr>
          </a:p>
          <a:p>
            <a:pPr lvl="1"/>
            <a:r>
              <a:rPr lang="en-AU" sz="1200" b="0" i="0" u="none" strike="noStrike" kern="1200" dirty="0">
                <a:solidFill>
                  <a:schemeClr val="tx1"/>
                </a:solidFill>
                <a:effectLst/>
                <a:latin typeface="+mn-lt"/>
                <a:ea typeface="+mn-ea"/>
                <a:cs typeface="+mn-cs"/>
                <a:hlinkClick r:id="rId6">
                  <a:extLst>
                    <a:ext uri="{A12FA001-AC4F-418D-AE19-62706E023703}">
                      <ahyp:hlinkClr xmlns:ahyp="http://schemas.microsoft.com/office/drawing/2018/hyperlinkcolor" val="tx"/>
                    </a:ext>
                  </a:extLst>
                </a:hlinkClick>
              </a:rPr>
              <a:t>tectal plate</a:t>
            </a:r>
            <a:endParaRPr lang="en-AU" sz="1200" b="0" i="0" kern="1200" dirty="0">
              <a:solidFill>
                <a:schemeClr val="tx1"/>
              </a:solidFill>
              <a:effectLst/>
              <a:latin typeface="+mn-lt"/>
              <a:ea typeface="+mn-ea"/>
              <a:cs typeface="+mn-cs"/>
            </a:endParaRPr>
          </a:p>
          <a:p>
            <a:pPr lvl="1"/>
            <a:r>
              <a:rPr lang="en-AU" sz="1200" b="0" i="0" u="none" strike="noStrike" kern="1200" dirty="0">
                <a:solidFill>
                  <a:schemeClr val="tx1"/>
                </a:solidFill>
                <a:effectLst/>
                <a:latin typeface="+mn-lt"/>
                <a:ea typeface="+mn-ea"/>
                <a:cs typeface="+mn-cs"/>
                <a:hlinkClick r:id="rId7">
                  <a:extLst>
                    <a:ext uri="{A12FA001-AC4F-418D-AE19-62706E023703}">
                      <ahyp:hlinkClr xmlns:ahyp="http://schemas.microsoft.com/office/drawing/2018/hyperlinkcolor" val="tx"/>
                    </a:ext>
                  </a:extLst>
                </a:hlinkClick>
              </a:rPr>
              <a:t>periaqueductal grey matter</a:t>
            </a:r>
            <a:endParaRPr lang="en-AU" sz="1200" b="0" i="0" kern="1200" dirty="0">
              <a:solidFill>
                <a:schemeClr val="tx1"/>
              </a:solidFill>
              <a:effectLst/>
              <a:latin typeface="+mn-lt"/>
              <a:ea typeface="+mn-ea"/>
              <a:cs typeface="+mn-cs"/>
            </a:endParaRPr>
          </a:p>
          <a:p>
            <a:pPr lvl="1"/>
            <a:r>
              <a:rPr lang="en-AU" sz="1200" b="0" i="0" kern="1200" dirty="0">
                <a:solidFill>
                  <a:schemeClr val="tx1"/>
                </a:solidFill>
                <a:effectLst/>
                <a:latin typeface="+mn-lt"/>
                <a:ea typeface="+mn-ea"/>
                <a:cs typeface="+mn-cs"/>
              </a:rPr>
              <a:t>around the </a:t>
            </a:r>
            <a:r>
              <a:rPr lang="en-AU" sz="1200" b="0" i="0" u="none" strike="noStrike" kern="1200" dirty="0">
                <a:solidFill>
                  <a:schemeClr val="tx1"/>
                </a:solidFill>
                <a:effectLst/>
                <a:latin typeface="+mn-lt"/>
                <a:ea typeface="+mn-ea"/>
                <a:cs typeface="+mn-cs"/>
                <a:hlinkClick r:id="rId8">
                  <a:extLst>
                    <a:ext uri="{A12FA001-AC4F-418D-AE19-62706E023703}">
                      <ahyp:hlinkClr xmlns:ahyp="http://schemas.microsoft.com/office/drawing/2018/hyperlinkcolor" val="tx"/>
                    </a:ext>
                  </a:extLst>
                </a:hlinkClick>
              </a:rPr>
              <a:t>third ventricle</a:t>
            </a:r>
            <a:endParaRPr lang="en-AU" sz="1200" b="0" i="0" kern="1200" dirty="0">
              <a:solidFill>
                <a:schemeClr val="tx1"/>
              </a:solidFill>
              <a:effectLst/>
              <a:latin typeface="+mn-lt"/>
              <a:ea typeface="+mn-ea"/>
              <a:cs typeface="+mn-cs"/>
            </a:endParaRPr>
          </a:p>
          <a:p>
            <a:r>
              <a:rPr lang="en-AU" sz="1200" b="1" i="0" kern="1200" dirty="0">
                <a:solidFill>
                  <a:schemeClr val="tx1"/>
                </a:solidFill>
                <a:effectLst/>
                <a:latin typeface="+mn-lt"/>
                <a:ea typeface="+mn-ea"/>
                <a:cs typeface="+mn-cs"/>
              </a:rPr>
              <a:t>T1 C+ (</a:t>
            </a:r>
            <a:r>
              <a:rPr lang="en-AU" sz="1200" b="1" i="0" kern="1200" dirty="0" err="1">
                <a:solidFill>
                  <a:schemeClr val="tx1"/>
                </a:solidFill>
                <a:effectLst/>
                <a:latin typeface="+mn-lt"/>
                <a:ea typeface="+mn-ea"/>
                <a:cs typeface="+mn-cs"/>
              </a:rPr>
              <a:t>Gd</a:t>
            </a:r>
            <a:r>
              <a:rPr lang="en-AU" sz="1200" b="1" i="0" kern="1200" dirty="0">
                <a:solidFill>
                  <a:schemeClr val="tx1"/>
                </a:solidFill>
                <a:effectLst/>
                <a:latin typeface="+mn-lt"/>
                <a:ea typeface="+mn-ea"/>
                <a:cs typeface="+mn-cs"/>
              </a:rPr>
              <a:t>):</a:t>
            </a:r>
            <a:r>
              <a:rPr lang="en-AU" sz="1200" b="0" i="0" kern="1200" dirty="0">
                <a:solidFill>
                  <a:schemeClr val="tx1"/>
                </a:solidFill>
                <a:effectLst/>
                <a:latin typeface="+mn-lt"/>
                <a:ea typeface="+mn-ea"/>
                <a:cs typeface="+mn-cs"/>
              </a:rPr>
              <a:t> contrast enhancement can also be seen in the same regions, most commonly of the </a:t>
            </a:r>
            <a:r>
              <a:rPr lang="en-AU" sz="1200" b="0" i="0" u="none" strike="noStrike" kern="1200" dirty="0">
                <a:solidFill>
                  <a:schemeClr val="tx1"/>
                </a:solidFill>
                <a:effectLst/>
                <a:latin typeface="+mn-lt"/>
                <a:ea typeface="+mn-ea"/>
                <a:cs typeface="+mn-cs"/>
                <a:hlinkClick r:id="rId4" tooltip="Mammillary bodies">
                  <a:extLst>
                    <a:ext uri="{A12FA001-AC4F-418D-AE19-62706E023703}">
                      <ahyp:hlinkClr xmlns:ahyp="http://schemas.microsoft.com/office/drawing/2018/hyperlinkcolor" val="tx"/>
                    </a:ext>
                  </a:extLst>
                </a:hlinkClick>
              </a:rPr>
              <a:t>mammillary bodies</a:t>
            </a:r>
            <a:r>
              <a:rPr lang="en-AU" sz="1200" b="0" i="0" kern="1200" dirty="0">
                <a:solidFill>
                  <a:schemeClr val="tx1"/>
                </a:solidFill>
                <a:effectLst/>
                <a:latin typeface="+mn-lt"/>
                <a:ea typeface="+mn-ea"/>
                <a:cs typeface="+mn-cs"/>
              </a:rPr>
              <a:t> </a:t>
            </a:r>
          </a:p>
          <a:p>
            <a:r>
              <a:rPr lang="en-AU" sz="1200" b="1" i="0" kern="1200" dirty="0">
                <a:solidFill>
                  <a:schemeClr val="tx1"/>
                </a:solidFill>
                <a:effectLst/>
                <a:latin typeface="+mn-lt"/>
                <a:ea typeface="+mn-ea"/>
                <a:cs typeface="+mn-cs"/>
              </a:rPr>
              <a:t>DWI/ADC:</a:t>
            </a:r>
            <a:r>
              <a:rPr lang="en-AU" sz="1200" b="0" i="0" kern="1200" dirty="0">
                <a:solidFill>
                  <a:schemeClr val="tx1"/>
                </a:solidFill>
                <a:effectLst/>
                <a:latin typeface="+mn-lt"/>
                <a:ea typeface="+mn-ea"/>
                <a:cs typeface="+mn-cs"/>
              </a:rPr>
              <a:t> restricted diffusion can also be seen in the same regions </a:t>
            </a:r>
            <a:r>
              <a:rPr lang="en-AU" sz="1200" b="0" i="0" kern="1200" baseline="30000" dirty="0">
                <a:solidFill>
                  <a:schemeClr val="tx1"/>
                </a:solidFill>
                <a:effectLst/>
                <a:latin typeface="+mn-lt"/>
                <a:ea typeface="+mn-ea"/>
                <a:cs typeface="+mn-cs"/>
              </a:rPr>
              <a:t>4</a:t>
            </a:r>
            <a:endParaRPr lang="en-AU" sz="1200" b="0" i="0" kern="1200" dirty="0">
              <a:solidFill>
                <a:schemeClr val="tx1"/>
              </a:solidFill>
              <a:effectLst/>
              <a:latin typeface="+mn-lt"/>
              <a:ea typeface="+mn-ea"/>
              <a:cs typeface="+mn-cs"/>
            </a:endParaRPr>
          </a:p>
          <a:p>
            <a:r>
              <a:rPr lang="en-AU" sz="1200" b="1" i="0" kern="1200" dirty="0">
                <a:solidFill>
                  <a:schemeClr val="tx1"/>
                </a:solidFill>
                <a:effectLst/>
                <a:latin typeface="+mn-lt"/>
                <a:ea typeface="+mn-ea"/>
                <a:cs typeface="+mn-cs"/>
              </a:rPr>
              <a:t>MR spectroscopy: </a:t>
            </a:r>
            <a:r>
              <a:rPr lang="en-AU" sz="1200" b="0" i="0" kern="1200" dirty="0">
                <a:solidFill>
                  <a:schemeClr val="tx1"/>
                </a:solidFill>
                <a:effectLst/>
                <a:latin typeface="+mn-lt"/>
                <a:ea typeface="+mn-ea"/>
                <a:cs typeface="+mn-cs"/>
              </a:rPr>
              <a:t>may show decreased or normal NAA with the notable presence of lactate </a:t>
            </a:r>
          </a:p>
          <a:p>
            <a:endParaRPr lang="en-US" dirty="0"/>
          </a:p>
        </p:txBody>
      </p:sp>
      <p:sp>
        <p:nvSpPr>
          <p:cNvPr id="4" name="Slide Number Placeholder 3"/>
          <p:cNvSpPr>
            <a:spLocks noGrp="1"/>
          </p:cNvSpPr>
          <p:nvPr>
            <p:ph type="sldNum" sz="quarter" idx="5"/>
          </p:nvPr>
        </p:nvSpPr>
        <p:spPr/>
        <p:txBody>
          <a:bodyPr/>
          <a:lstStyle/>
          <a:p>
            <a:fld id="{76D84CFE-F501-1A42-B291-88D95351E383}" type="slidenum">
              <a:rPr lang="en-US" smtClean="0"/>
              <a:t>9</a:t>
            </a:fld>
            <a:endParaRPr lang="en-US"/>
          </a:p>
        </p:txBody>
      </p:sp>
    </p:spTree>
    <p:extLst>
      <p:ext uri="{BB962C8B-B14F-4D97-AF65-F5344CB8AC3E}">
        <p14:creationId xmlns:p14="http://schemas.microsoft.com/office/powerpoint/2010/main" val="19113832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i="0" kern="1200" dirty="0">
                <a:solidFill>
                  <a:schemeClr val="tx1"/>
                </a:solidFill>
                <a:effectLst/>
                <a:latin typeface="+mn-lt"/>
                <a:ea typeface="+mn-ea"/>
                <a:cs typeface="+mn-cs"/>
              </a:rPr>
              <a:t>Treatment of Wernicke encephalopathy- high dose Thiamine</a:t>
            </a:r>
          </a:p>
          <a:p>
            <a:r>
              <a:rPr lang="en-AU" sz="1200" b="0" i="0" kern="1200" dirty="0">
                <a:solidFill>
                  <a:schemeClr val="tx1"/>
                </a:solidFill>
                <a:effectLst/>
                <a:latin typeface="+mn-lt"/>
                <a:ea typeface="+mn-ea"/>
                <a:cs typeface="+mn-cs"/>
              </a:rPr>
              <a:t>thiamine 500 mg IV infusion over 30 minutes, 3 times daily for 3 days</a:t>
            </a:r>
          </a:p>
          <a:p>
            <a:r>
              <a:rPr lang="en-AU" sz="1200" b="0" i="0" kern="1200" dirty="0">
                <a:solidFill>
                  <a:schemeClr val="tx1"/>
                </a:solidFill>
                <a:effectLst/>
                <a:latin typeface="+mn-lt"/>
                <a:ea typeface="+mn-ea"/>
                <a:cs typeface="+mn-cs"/>
              </a:rPr>
              <a:t>then thiamine 250 mg IV or IM, daily for 3 to 5 days or until clinical improvement ceases</a:t>
            </a:r>
          </a:p>
          <a:p>
            <a:endParaRPr lang="en-AU" sz="1200" b="0" i="0" kern="1200" dirty="0">
              <a:solidFill>
                <a:schemeClr val="tx1"/>
              </a:solidFill>
              <a:effectLst/>
              <a:latin typeface="+mn-lt"/>
              <a:ea typeface="+mn-ea"/>
              <a:cs typeface="+mn-cs"/>
            </a:endParaRPr>
          </a:p>
          <a:p>
            <a:r>
              <a:rPr lang="en-AU" sz="1200" b="0" i="0" kern="1200" dirty="0">
                <a:solidFill>
                  <a:schemeClr val="tx1"/>
                </a:solidFill>
                <a:effectLst/>
                <a:latin typeface="+mn-lt"/>
                <a:ea typeface="+mn-ea"/>
                <a:cs typeface="+mn-cs"/>
              </a:rPr>
              <a:t>Supportive treatment-</a:t>
            </a:r>
          </a:p>
          <a:p>
            <a:r>
              <a:rPr lang="en-AU" sz="1200" b="0" i="0" kern="1200" dirty="0">
                <a:solidFill>
                  <a:schemeClr val="tx1"/>
                </a:solidFill>
                <a:effectLst/>
                <a:latin typeface="+mn-lt"/>
                <a:ea typeface="+mn-ea"/>
                <a:cs typeface="+mn-cs"/>
              </a:rPr>
              <a:t>Optimise nutrition</a:t>
            </a:r>
          </a:p>
          <a:p>
            <a:endParaRPr lang="en-AU" sz="1200" b="0" i="0" kern="1200" dirty="0">
              <a:solidFill>
                <a:schemeClr val="tx1"/>
              </a:solidFill>
              <a:effectLst/>
              <a:latin typeface="+mn-lt"/>
              <a:ea typeface="+mn-ea"/>
              <a:cs typeface="+mn-cs"/>
            </a:endParaRPr>
          </a:p>
          <a:p>
            <a:r>
              <a:rPr lang="en-AU" sz="1200" b="0" i="0" kern="1200" dirty="0">
                <a:solidFill>
                  <a:schemeClr val="tx1"/>
                </a:solidFill>
                <a:effectLst/>
                <a:latin typeface="+mn-lt"/>
                <a:ea typeface="+mn-ea"/>
                <a:cs typeface="+mn-cs"/>
              </a:rPr>
              <a:t>Magnesium infusion- Magnesium is a cofactor for key thiamine dependent enzymes, and supplementation has been shown to improve transketolase activity when given with thiamine</a:t>
            </a:r>
          </a:p>
          <a:p>
            <a:r>
              <a:rPr lang="en-AU" dirty="0">
                <a:hlinkClick r:id="rId3"/>
              </a:rPr>
              <a:t>https://emcrit.org/toxhound/wernickes/</a:t>
            </a:r>
            <a:endParaRPr lang="en-AU" sz="1200" b="0" i="0" kern="1200" dirty="0">
              <a:solidFill>
                <a:schemeClr val="tx1"/>
              </a:solidFill>
              <a:effectLst/>
              <a:latin typeface="+mn-lt"/>
              <a:ea typeface="+mn-ea"/>
              <a:cs typeface="+mn-cs"/>
            </a:endParaRPr>
          </a:p>
          <a:p>
            <a:endParaRPr lang="en-AU" sz="1200" b="0" i="0" kern="1200" dirty="0">
              <a:solidFill>
                <a:schemeClr val="tx1"/>
              </a:solidFill>
              <a:effectLst/>
              <a:latin typeface="+mn-lt"/>
              <a:ea typeface="+mn-ea"/>
              <a:cs typeface="+mn-cs"/>
            </a:endParaRPr>
          </a:p>
          <a:p>
            <a:r>
              <a:rPr lang="en-AU" sz="1200" b="1" i="0" kern="1200" dirty="0">
                <a:solidFill>
                  <a:schemeClr val="tx1"/>
                </a:solidFill>
                <a:effectLst/>
                <a:latin typeface="+mn-lt"/>
                <a:ea typeface="+mn-ea"/>
                <a:cs typeface="+mn-cs"/>
              </a:rPr>
              <a:t>Prognosis-</a:t>
            </a:r>
          </a:p>
          <a:p>
            <a:r>
              <a:rPr lang="en-AU" sz="1200" b="0" i="0" kern="1200" dirty="0">
                <a:solidFill>
                  <a:schemeClr val="tx1"/>
                </a:solidFill>
                <a:effectLst/>
                <a:latin typeface="+mn-lt"/>
                <a:ea typeface="+mn-ea"/>
                <a:cs typeface="+mn-cs"/>
              </a:rPr>
              <a:t>WE is a serious life-threatening disorder with enormous disability. While thiamine can induce partial improvement, the neuropsychological deficits persist in many cases. The </a:t>
            </a:r>
            <a:r>
              <a:rPr lang="en-AU" sz="1200" b="0" i="0" kern="1200" dirty="0" err="1">
                <a:solidFill>
                  <a:schemeClr val="tx1"/>
                </a:solidFill>
                <a:effectLst/>
                <a:latin typeface="+mn-lt"/>
                <a:ea typeface="+mn-ea"/>
                <a:cs typeface="+mn-cs"/>
              </a:rPr>
              <a:t>confusional</a:t>
            </a:r>
            <a:r>
              <a:rPr lang="en-AU" sz="1200" b="0" i="0" kern="1200" dirty="0">
                <a:solidFill>
                  <a:schemeClr val="tx1"/>
                </a:solidFill>
                <a:effectLst/>
                <a:latin typeface="+mn-lt"/>
                <a:ea typeface="+mn-ea"/>
                <a:cs typeface="+mn-cs"/>
              </a:rPr>
              <a:t> state usually improves when IV thiamine is administered but the learning and memory deficits only improve partially. A small number of patients fail to have any improvement and may develop Korsakoff psychosis, which often requires institutionalization. Very few individuals recover at this point.</a:t>
            </a:r>
            <a:br>
              <a:rPr lang="en-AU" dirty="0"/>
            </a:br>
            <a:endParaRPr lang="en-US" dirty="0"/>
          </a:p>
        </p:txBody>
      </p:sp>
      <p:sp>
        <p:nvSpPr>
          <p:cNvPr id="4" name="Slide Number Placeholder 3"/>
          <p:cNvSpPr>
            <a:spLocks noGrp="1"/>
          </p:cNvSpPr>
          <p:nvPr>
            <p:ph type="sldNum" sz="quarter" idx="5"/>
          </p:nvPr>
        </p:nvSpPr>
        <p:spPr/>
        <p:txBody>
          <a:bodyPr/>
          <a:lstStyle/>
          <a:p>
            <a:fld id="{76D84CFE-F501-1A42-B291-88D95351E383}" type="slidenum">
              <a:rPr lang="en-US" smtClean="0"/>
              <a:t>10</a:t>
            </a:fld>
            <a:endParaRPr lang="en-US"/>
          </a:p>
        </p:txBody>
      </p:sp>
    </p:spTree>
    <p:extLst>
      <p:ext uri="{BB962C8B-B14F-4D97-AF65-F5344CB8AC3E}">
        <p14:creationId xmlns:p14="http://schemas.microsoft.com/office/powerpoint/2010/main" val="41044103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D84CFE-F501-1A42-B291-88D95351E383}" type="slidenum">
              <a:rPr lang="en-US" smtClean="0"/>
              <a:t>11</a:t>
            </a:fld>
            <a:endParaRPr lang="en-US"/>
          </a:p>
        </p:txBody>
      </p:sp>
    </p:spTree>
    <p:extLst>
      <p:ext uri="{BB962C8B-B14F-4D97-AF65-F5344CB8AC3E}">
        <p14:creationId xmlns:p14="http://schemas.microsoft.com/office/powerpoint/2010/main" val="4157278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C0177-656D-CA4E-92ED-25869921250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7C699BBC-C930-5D45-B5AB-2B33D158F1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7060E10A-60CB-1849-8D33-BD06A04BBB4C}"/>
              </a:ext>
            </a:extLst>
          </p:cNvPr>
          <p:cNvSpPr>
            <a:spLocks noGrp="1"/>
          </p:cNvSpPr>
          <p:nvPr>
            <p:ph type="dt" sz="half" idx="10"/>
          </p:nvPr>
        </p:nvSpPr>
        <p:spPr/>
        <p:txBody>
          <a:bodyPr/>
          <a:lstStyle/>
          <a:p>
            <a:fld id="{34C78DEA-258E-5E4F-B8A8-02FE1769E686}" type="datetimeFigureOut">
              <a:rPr lang="en-US" smtClean="0"/>
              <a:t>5/6/20</a:t>
            </a:fld>
            <a:endParaRPr lang="en-US"/>
          </a:p>
        </p:txBody>
      </p:sp>
      <p:sp>
        <p:nvSpPr>
          <p:cNvPr id="5" name="Footer Placeholder 4">
            <a:extLst>
              <a:ext uri="{FF2B5EF4-FFF2-40B4-BE49-F238E27FC236}">
                <a16:creationId xmlns:a16="http://schemas.microsoft.com/office/drawing/2014/main" id="{CE3FC9C4-B3DB-9C48-8E66-7BB72D81E7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8D3AFA-E00D-194C-A343-0967006A71D9}"/>
              </a:ext>
            </a:extLst>
          </p:cNvPr>
          <p:cNvSpPr>
            <a:spLocks noGrp="1"/>
          </p:cNvSpPr>
          <p:nvPr>
            <p:ph type="sldNum" sz="quarter" idx="12"/>
          </p:nvPr>
        </p:nvSpPr>
        <p:spPr/>
        <p:txBody>
          <a:bodyPr/>
          <a:lstStyle/>
          <a:p>
            <a:fld id="{00F556DD-4F6D-CB49-8401-56C9B5CAF5A8}" type="slidenum">
              <a:rPr lang="en-US" smtClean="0"/>
              <a:t>‹#›</a:t>
            </a:fld>
            <a:endParaRPr lang="en-US"/>
          </a:p>
        </p:txBody>
      </p:sp>
    </p:spTree>
    <p:extLst>
      <p:ext uri="{BB962C8B-B14F-4D97-AF65-F5344CB8AC3E}">
        <p14:creationId xmlns:p14="http://schemas.microsoft.com/office/powerpoint/2010/main" val="1573032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4721F-6C8F-C54F-BBD6-E88A66DC5672}"/>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9257108-73A0-A34C-9D8F-2763B63B9D8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BBFB13E-5891-E04E-BA9D-1AC7A79C9F6B}"/>
              </a:ext>
            </a:extLst>
          </p:cNvPr>
          <p:cNvSpPr>
            <a:spLocks noGrp="1"/>
          </p:cNvSpPr>
          <p:nvPr>
            <p:ph type="dt" sz="half" idx="10"/>
          </p:nvPr>
        </p:nvSpPr>
        <p:spPr/>
        <p:txBody>
          <a:bodyPr/>
          <a:lstStyle/>
          <a:p>
            <a:fld id="{34C78DEA-258E-5E4F-B8A8-02FE1769E686}" type="datetimeFigureOut">
              <a:rPr lang="en-US" smtClean="0"/>
              <a:t>5/6/20</a:t>
            </a:fld>
            <a:endParaRPr lang="en-US"/>
          </a:p>
        </p:txBody>
      </p:sp>
      <p:sp>
        <p:nvSpPr>
          <p:cNvPr id="5" name="Footer Placeholder 4">
            <a:extLst>
              <a:ext uri="{FF2B5EF4-FFF2-40B4-BE49-F238E27FC236}">
                <a16:creationId xmlns:a16="http://schemas.microsoft.com/office/drawing/2014/main" id="{12D94FCE-6B04-2944-8566-22C7FE7C26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0E0D1B-5D34-7D4C-AAB8-FDDD9953C43E}"/>
              </a:ext>
            </a:extLst>
          </p:cNvPr>
          <p:cNvSpPr>
            <a:spLocks noGrp="1"/>
          </p:cNvSpPr>
          <p:nvPr>
            <p:ph type="sldNum" sz="quarter" idx="12"/>
          </p:nvPr>
        </p:nvSpPr>
        <p:spPr/>
        <p:txBody>
          <a:bodyPr/>
          <a:lstStyle/>
          <a:p>
            <a:fld id="{00F556DD-4F6D-CB49-8401-56C9B5CAF5A8}" type="slidenum">
              <a:rPr lang="en-US" smtClean="0"/>
              <a:t>‹#›</a:t>
            </a:fld>
            <a:endParaRPr lang="en-US"/>
          </a:p>
        </p:txBody>
      </p:sp>
    </p:spTree>
    <p:extLst>
      <p:ext uri="{BB962C8B-B14F-4D97-AF65-F5344CB8AC3E}">
        <p14:creationId xmlns:p14="http://schemas.microsoft.com/office/powerpoint/2010/main" val="3760439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8D9A7E-5244-CB40-9EEE-634CF1933E6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31E14B6-DE6B-B644-B863-9012458497D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E974D53-6B1F-7248-890D-D687310645D9}"/>
              </a:ext>
            </a:extLst>
          </p:cNvPr>
          <p:cNvSpPr>
            <a:spLocks noGrp="1"/>
          </p:cNvSpPr>
          <p:nvPr>
            <p:ph type="dt" sz="half" idx="10"/>
          </p:nvPr>
        </p:nvSpPr>
        <p:spPr/>
        <p:txBody>
          <a:bodyPr/>
          <a:lstStyle/>
          <a:p>
            <a:fld id="{34C78DEA-258E-5E4F-B8A8-02FE1769E686}" type="datetimeFigureOut">
              <a:rPr lang="en-US" smtClean="0"/>
              <a:t>5/6/20</a:t>
            </a:fld>
            <a:endParaRPr lang="en-US"/>
          </a:p>
        </p:txBody>
      </p:sp>
      <p:sp>
        <p:nvSpPr>
          <p:cNvPr id="5" name="Footer Placeholder 4">
            <a:extLst>
              <a:ext uri="{FF2B5EF4-FFF2-40B4-BE49-F238E27FC236}">
                <a16:creationId xmlns:a16="http://schemas.microsoft.com/office/drawing/2014/main" id="{0FE914BC-7660-CE49-80B8-3A53C8EF8F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766022-A1CB-6144-A2DC-756B74E13535}"/>
              </a:ext>
            </a:extLst>
          </p:cNvPr>
          <p:cNvSpPr>
            <a:spLocks noGrp="1"/>
          </p:cNvSpPr>
          <p:nvPr>
            <p:ph type="sldNum" sz="quarter" idx="12"/>
          </p:nvPr>
        </p:nvSpPr>
        <p:spPr/>
        <p:txBody>
          <a:bodyPr/>
          <a:lstStyle/>
          <a:p>
            <a:fld id="{00F556DD-4F6D-CB49-8401-56C9B5CAF5A8}" type="slidenum">
              <a:rPr lang="en-US" smtClean="0"/>
              <a:t>‹#›</a:t>
            </a:fld>
            <a:endParaRPr lang="en-US"/>
          </a:p>
        </p:txBody>
      </p:sp>
    </p:spTree>
    <p:extLst>
      <p:ext uri="{BB962C8B-B14F-4D97-AF65-F5344CB8AC3E}">
        <p14:creationId xmlns:p14="http://schemas.microsoft.com/office/powerpoint/2010/main" val="69489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D260B-2176-534A-8768-EAC1B75E1ED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735A784-EB38-CE45-9016-70166952AF8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CACDF43-0FF9-214B-AD02-83DC6DB81784}"/>
              </a:ext>
            </a:extLst>
          </p:cNvPr>
          <p:cNvSpPr>
            <a:spLocks noGrp="1"/>
          </p:cNvSpPr>
          <p:nvPr>
            <p:ph type="dt" sz="half" idx="10"/>
          </p:nvPr>
        </p:nvSpPr>
        <p:spPr/>
        <p:txBody>
          <a:bodyPr/>
          <a:lstStyle/>
          <a:p>
            <a:fld id="{34C78DEA-258E-5E4F-B8A8-02FE1769E686}" type="datetimeFigureOut">
              <a:rPr lang="en-US" smtClean="0"/>
              <a:t>5/6/20</a:t>
            </a:fld>
            <a:endParaRPr lang="en-US"/>
          </a:p>
        </p:txBody>
      </p:sp>
      <p:sp>
        <p:nvSpPr>
          <p:cNvPr id="5" name="Footer Placeholder 4">
            <a:extLst>
              <a:ext uri="{FF2B5EF4-FFF2-40B4-BE49-F238E27FC236}">
                <a16:creationId xmlns:a16="http://schemas.microsoft.com/office/drawing/2014/main" id="{EB2A37CE-4F6F-694C-8059-ADA2414FD7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39D711-7C39-0543-89E0-1544EF7AB0A3}"/>
              </a:ext>
            </a:extLst>
          </p:cNvPr>
          <p:cNvSpPr>
            <a:spLocks noGrp="1"/>
          </p:cNvSpPr>
          <p:nvPr>
            <p:ph type="sldNum" sz="quarter" idx="12"/>
          </p:nvPr>
        </p:nvSpPr>
        <p:spPr/>
        <p:txBody>
          <a:bodyPr/>
          <a:lstStyle/>
          <a:p>
            <a:fld id="{00F556DD-4F6D-CB49-8401-56C9B5CAF5A8}" type="slidenum">
              <a:rPr lang="en-US" smtClean="0"/>
              <a:t>‹#›</a:t>
            </a:fld>
            <a:endParaRPr lang="en-US"/>
          </a:p>
        </p:txBody>
      </p:sp>
    </p:spTree>
    <p:extLst>
      <p:ext uri="{BB962C8B-B14F-4D97-AF65-F5344CB8AC3E}">
        <p14:creationId xmlns:p14="http://schemas.microsoft.com/office/powerpoint/2010/main" val="560889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3E951-3647-EE45-93C3-58E7387B631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CC3FB0D3-647C-634C-B4F9-9FEE045794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B66EB72-C5E4-284C-A899-DD940B65A694}"/>
              </a:ext>
            </a:extLst>
          </p:cNvPr>
          <p:cNvSpPr>
            <a:spLocks noGrp="1"/>
          </p:cNvSpPr>
          <p:nvPr>
            <p:ph type="dt" sz="half" idx="10"/>
          </p:nvPr>
        </p:nvSpPr>
        <p:spPr/>
        <p:txBody>
          <a:bodyPr/>
          <a:lstStyle/>
          <a:p>
            <a:fld id="{34C78DEA-258E-5E4F-B8A8-02FE1769E686}" type="datetimeFigureOut">
              <a:rPr lang="en-US" smtClean="0"/>
              <a:t>5/6/20</a:t>
            </a:fld>
            <a:endParaRPr lang="en-US"/>
          </a:p>
        </p:txBody>
      </p:sp>
      <p:sp>
        <p:nvSpPr>
          <p:cNvPr id="5" name="Footer Placeholder 4">
            <a:extLst>
              <a:ext uri="{FF2B5EF4-FFF2-40B4-BE49-F238E27FC236}">
                <a16:creationId xmlns:a16="http://schemas.microsoft.com/office/drawing/2014/main" id="{5F3F4F1A-AF14-A94E-9F3F-7B265F2705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08594D-F73F-104B-9871-171DB4915FF6}"/>
              </a:ext>
            </a:extLst>
          </p:cNvPr>
          <p:cNvSpPr>
            <a:spLocks noGrp="1"/>
          </p:cNvSpPr>
          <p:nvPr>
            <p:ph type="sldNum" sz="quarter" idx="12"/>
          </p:nvPr>
        </p:nvSpPr>
        <p:spPr/>
        <p:txBody>
          <a:bodyPr/>
          <a:lstStyle/>
          <a:p>
            <a:fld id="{00F556DD-4F6D-CB49-8401-56C9B5CAF5A8}" type="slidenum">
              <a:rPr lang="en-US" smtClean="0"/>
              <a:t>‹#›</a:t>
            </a:fld>
            <a:endParaRPr lang="en-US"/>
          </a:p>
        </p:txBody>
      </p:sp>
    </p:spTree>
    <p:extLst>
      <p:ext uri="{BB962C8B-B14F-4D97-AF65-F5344CB8AC3E}">
        <p14:creationId xmlns:p14="http://schemas.microsoft.com/office/powerpoint/2010/main" val="4257771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DDA92-729E-6B4C-8336-80A19DEA913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560177F-B19E-4847-BB02-685E2663EBB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00535CE0-D2DF-E240-A458-38D0AFE25E5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BAAB145F-8999-804D-A193-FD00F8B331D7}"/>
              </a:ext>
            </a:extLst>
          </p:cNvPr>
          <p:cNvSpPr>
            <a:spLocks noGrp="1"/>
          </p:cNvSpPr>
          <p:nvPr>
            <p:ph type="dt" sz="half" idx="10"/>
          </p:nvPr>
        </p:nvSpPr>
        <p:spPr/>
        <p:txBody>
          <a:bodyPr/>
          <a:lstStyle/>
          <a:p>
            <a:fld id="{34C78DEA-258E-5E4F-B8A8-02FE1769E686}" type="datetimeFigureOut">
              <a:rPr lang="en-US" smtClean="0"/>
              <a:t>5/6/20</a:t>
            </a:fld>
            <a:endParaRPr lang="en-US"/>
          </a:p>
        </p:txBody>
      </p:sp>
      <p:sp>
        <p:nvSpPr>
          <p:cNvPr id="6" name="Footer Placeholder 5">
            <a:extLst>
              <a:ext uri="{FF2B5EF4-FFF2-40B4-BE49-F238E27FC236}">
                <a16:creationId xmlns:a16="http://schemas.microsoft.com/office/drawing/2014/main" id="{131D31A6-A440-924E-8D9A-A15BA4EFDC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556CAF-58E2-A246-88CB-653A86059C4D}"/>
              </a:ext>
            </a:extLst>
          </p:cNvPr>
          <p:cNvSpPr>
            <a:spLocks noGrp="1"/>
          </p:cNvSpPr>
          <p:nvPr>
            <p:ph type="sldNum" sz="quarter" idx="12"/>
          </p:nvPr>
        </p:nvSpPr>
        <p:spPr/>
        <p:txBody>
          <a:bodyPr/>
          <a:lstStyle/>
          <a:p>
            <a:fld id="{00F556DD-4F6D-CB49-8401-56C9B5CAF5A8}" type="slidenum">
              <a:rPr lang="en-US" smtClean="0"/>
              <a:t>‹#›</a:t>
            </a:fld>
            <a:endParaRPr lang="en-US"/>
          </a:p>
        </p:txBody>
      </p:sp>
    </p:spTree>
    <p:extLst>
      <p:ext uri="{BB962C8B-B14F-4D97-AF65-F5344CB8AC3E}">
        <p14:creationId xmlns:p14="http://schemas.microsoft.com/office/powerpoint/2010/main" val="490273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8C7B1-2B77-4546-916D-5437055CFADC}"/>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7A0FE9C-4AF8-6A4D-AF42-C646578AE5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F7A2385-02EA-E84A-B471-E959E7C6C14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56273F52-EC91-D343-A3AF-D362983538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573D566-BE16-4848-8E09-1E71A43F910D}"/>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85889E18-C050-1442-8A39-FED61C6220A4}"/>
              </a:ext>
            </a:extLst>
          </p:cNvPr>
          <p:cNvSpPr>
            <a:spLocks noGrp="1"/>
          </p:cNvSpPr>
          <p:nvPr>
            <p:ph type="dt" sz="half" idx="10"/>
          </p:nvPr>
        </p:nvSpPr>
        <p:spPr/>
        <p:txBody>
          <a:bodyPr/>
          <a:lstStyle/>
          <a:p>
            <a:fld id="{34C78DEA-258E-5E4F-B8A8-02FE1769E686}" type="datetimeFigureOut">
              <a:rPr lang="en-US" smtClean="0"/>
              <a:t>5/6/20</a:t>
            </a:fld>
            <a:endParaRPr lang="en-US"/>
          </a:p>
        </p:txBody>
      </p:sp>
      <p:sp>
        <p:nvSpPr>
          <p:cNvPr id="8" name="Footer Placeholder 7">
            <a:extLst>
              <a:ext uri="{FF2B5EF4-FFF2-40B4-BE49-F238E27FC236}">
                <a16:creationId xmlns:a16="http://schemas.microsoft.com/office/drawing/2014/main" id="{F0D9B9C6-7014-B642-B636-969BA28CE1D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42DA37E-00C4-F04F-8E4E-37DEEB9D32CB}"/>
              </a:ext>
            </a:extLst>
          </p:cNvPr>
          <p:cNvSpPr>
            <a:spLocks noGrp="1"/>
          </p:cNvSpPr>
          <p:nvPr>
            <p:ph type="sldNum" sz="quarter" idx="12"/>
          </p:nvPr>
        </p:nvSpPr>
        <p:spPr/>
        <p:txBody>
          <a:bodyPr/>
          <a:lstStyle/>
          <a:p>
            <a:fld id="{00F556DD-4F6D-CB49-8401-56C9B5CAF5A8}" type="slidenum">
              <a:rPr lang="en-US" smtClean="0"/>
              <a:t>‹#›</a:t>
            </a:fld>
            <a:endParaRPr lang="en-US"/>
          </a:p>
        </p:txBody>
      </p:sp>
    </p:spTree>
    <p:extLst>
      <p:ext uri="{BB962C8B-B14F-4D97-AF65-F5344CB8AC3E}">
        <p14:creationId xmlns:p14="http://schemas.microsoft.com/office/powerpoint/2010/main" val="1070261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13B1C-7168-C441-AB07-C005B3D6FF79}"/>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E64A6BA2-B633-F646-A573-F07BFE8345F2}"/>
              </a:ext>
            </a:extLst>
          </p:cNvPr>
          <p:cNvSpPr>
            <a:spLocks noGrp="1"/>
          </p:cNvSpPr>
          <p:nvPr>
            <p:ph type="dt" sz="half" idx="10"/>
          </p:nvPr>
        </p:nvSpPr>
        <p:spPr/>
        <p:txBody>
          <a:bodyPr/>
          <a:lstStyle/>
          <a:p>
            <a:fld id="{34C78DEA-258E-5E4F-B8A8-02FE1769E686}" type="datetimeFigureOut">
              <a:rPr lang="en-US" smtClean="0"/>
              <a:t>5/6/20</a:t>
            </a:fld>
            <a:endParaRPr lang="en-US"/>
          </a:p>
        </p:txBody>
      </p:sp>
      <p:sp>
        <p:nvSpPr>
          <p:cNvPr id="4" name="Footer Placeholder 3">
            <a:extLst>
              <a:ext uri="{FF2B5EF4-FFF2-40B4-BE49-F238E27FC236}">
                <a16:creationId xmlns:a16="http://schemas.microsoft.com/office/drawing/2014/main" id="{44B5A80D-93C3-FF47-9ADA-A010D65CF15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7714A8-A473-0245-B3BD-9E2211CA90FB}"/>
              </a:ext>
            </a:extLst>
          </p:cNvPr>
          <p:cNvSpPr>
            <a:spLocks noGrp="1"/>
          </p:cNvSpPr>
          <p:nvPr>
            <p:ph type="sldNum" sz="quarter" idx="12"/>
          </p:nvPr>
        </p:nvSpPr>
        <p:spPr/>
        <p:txBody>
          <a:bodyPr/>
          <a:lstStyle/>
          <a:p>
            <a:fld id="{00F556DD-4F6D-CB49-8401-56C9B5CAF5A8}" type="slidenum">
              <a:rPr lang="en-US" smtClean="0"/>
              <a:t>‹#›</a:t>
            </a:fld>
            <a:endParaRPr lang="en-US"/>
          </a:p>
        </p:txBody>
      </p:sp>
    </p:spTree>
    <p:extLst>
      <p:ext uri="{BB962C8B-B14F-4D97-AF65-F5344CB8AC3E}">
        <p14:creationId xmlns:p14="http://schemas.microsoft.com/office/powerpoint/2010/main" val="1283833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294C4E-312B-D34C-8266-0D0785ABFC8A}"/>
              </a:ext>
            </a:extLst>
          </p:cNvPr>
          <p:cNvSpPr>
            <a:spLocks noGrp="1"/>
          </p:cNvSpPr>
          <p:nvPr>
            <p:ph type="dt" sz="half" idx="10"/>
          </p:nvPr>
        </p:nvSpPr>
        <p:spPr/>
        <p:txBody>
          <a:bodyPr/>
          <a:lstStyle/>
          <a:p>
            <a:fld id="{34C78DEA-258E-5E4F-B8A8-02FE1769E686}" type="datetimeFigureOut">
              <a:rPr lang="en-US" smtClean="0"/>
              <a:t>5/6/20</a:t>
            </a:fld>
            <a:endParaRPr lang="en-US"/>
          </a:p>
        </p:txBody>
      </p:sp>
      <p:sp>
        <p:nvSpPr>
          <p:cNvPr id="3" name="Footer Placeholder 2">
            <a:extLst>
              <a:ext uri="{FF2B5EF4-FFF2-40B4-BE49-F238E27FC236}">
                <a16:creationId xmlns:a16="http://schemas.microsoft.com/office/drawing/2014/main" id="{C0794BED-4C12-0448-959F-2A60403F57C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12CA650-ED47-8042-9573-69748C7AA32D}"/>
              </a:ext>
            </a:extLst>
          </p:cNvPr>
          <p:cNvSpPr>
            <a:spLocks noGrp="1"/>
          </p:cNvSpPr>
          <p:nvPr>
            <p:ph type="sldNum" sz="quarter" idx="12"/>
          </p:nvPr>
        </p:nvSpPr>
        <p:spPr/>
        <p:txBody>
          <a:bodyPr/>
          <a:lstStyle/>
          <a:p>
            <a:fld id="{00F556DD-4F6D-CB49-8401-56C9B5CAF5A8}" type="slidenum">
              <a:rPr lang="en-US" smtClean="0"/>
              <a:t>‹#›</a:t>
            </a:fld>
            <a:endParaRPr lang="en-US"/>
          </a:p>
        </p:txBody>
      </p:sp>
    </p:spTree>
    <p:extLst>
      <p:ext uri="{BB962C8B-B14F-4D97-AF65-F5344CB8AC3E}">
        <p14:creationId xmlns:p14="http://schemas.microsoft.com/office/powerpoint/2010/main" val="4277610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47650-2EAC-4447-BAA8-6EE62470E07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356BBC6A-FEF5-994D-8181-FCB109DE5B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F267E319-55D6-954D-A598-25D148D2B3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2347991-255C-2140-9B1D-313DB9F9A617}"/>
              </a:ext>
            </a:extLst>
          </p:cNvPr>
          <p:cNvSpPr>
            <a:spLocks noGrp="1"/>
          </p:cNvSpPr>
          <p:nvPr>
            <p:ph type="dt" sz="half" idx="10"/>
          </p:nvPr>
        </p:nvSpPr>
        <p:spPr/>
        <p:txBody>
          <a:bodyPr/>
          <a:lstStyle/>
          <a:p>
            <a:fld id="{34C78DEA-258E-5E4F-B8A8-02FE1769E686}" type="datetimeFigureOut">
              <a:rPr lang="en-US" smtClean="0"/>
              <a:t>5/6/20</a:t>
            </a:fld>
            <a:endParaRPr lang="en-US"/>
          </a:p>
        </p:txBody>
      </p:sp>
      <p:sp>
        <p:nvSpPr>
          <p:cNvPr id="6" name="Footer Placeholder 5">
            <a:extLst>
              <a:ext uri="{FF2B5EF4-FFF2-40B4-BE49-F238E27FC236}">
                <a16:creationId xmlns:a16="http://schemas.microsoft.com/office/drawing/2014/main" id="{9D497276-F748-1C4F-86B9-4F0BA00005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6346FC-E210-D74F-B10A-055F14495E3B}"/>
              </a:ext>
            </a:extLst>
          </p:cNvPr>
          <p:cNvSpPr>
            <a:spLocks noGrp="1"/>
          </p:cNvSpPr>
          <p:nvPr>
            <p:ph type="sldNum" sz="quarter" idx="12"/>
          </p:nvPr>
        </p:nvSpPr>
        <p:spPr/>
        <p:txBody>
          <a:bodyPr/>
          <a:lstStyle/>
          <a:p>
            <a:fld id="{00F556DD-4F6D-CB49-8401-56C9B5CAF5A8}" type="slidenum">
              <a:rPr lang="en-US" smtClean="0"/>
              <a:t>‹#›</a:t>
            </a:fld>
            <a:endParaRPr lang="en-US"/>
          </a:p>
        </p:txBody>
      </p:sp>
    </p:spTree>
    <p:extLst>
      <p:ext uri="{BB962C8B-B14F-4D97-AF65-F5344CB8AC3E}">
        <p14:creationId xmlns:p14="http://schemas.microsoft.com/office/powerpoint/2010/main" val="893812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8E1D8-6DFA-B342-B945-56ACDB0400F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DCB4A420-67BF-4D43-9326-8DC99D9F14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7C45788-09CC-2145-8080-4E0CA16EAB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399434D-2CA6-8846-AB6D-A10C17021BCE}"/>
              </a:ext>
            </a:extLst>
          </p:cNvPr>
          <p:cNvSpPr>
            <a:spLocks noGrp="1"/>
          </p:cNvSpPr>
          <p:nvPr>
            <p:ph type="dt" sz="half" idx="10"/>
          </p:nvPr>
        </p:nvSpPr>
        <p:spPr/>
        <p:txBody>
          <a:bodyPr/>
          <a:lstStyle/>
          <a:p>
            <a:fld id="{34C78DEA-258E-5E4F-B8A8-02FE1769E686}" type="datetimeFigureOut">
              <a:rPr lang="en-US" smtClean="0"/>
              <a:t>5/6/20</a:t>
            </a:fld>
            <a:endParaRPr lang="en-US"/>
          </a:p>
        </p:txBody>
      </p:sp>
      <p:sp>
        <p:nvSpPr>
          <p:cNvPr id="6" name="Footer Placeholder 5">
            <a:extLst>
              <a:ext uri="{FF2B5EF4-FFF2-40B4-BE49-F238E27FC236}">
                <a16:creationId xmlns:a16="http://schemas.microsoft.com/office/drawing/2014/main" id="{15A79AF6-9383-E042-BC5A-8E1712605D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3E5789-CE53-5E4F-8371-C507274839F7}"/>
              </a:ext>
            </a:extLst>
          </p:cNvPr>
          <p:cNvSpPr>
            <a:spLocks noGrp="1"/>
          </p:cNvSpPr>
          <p:nvPr>
            <p:ph type="sldNum" sz="quarter" idx="12"/>
          </p:nvPr>
        </p:nvSpPr>
        <p:spPr/>
        <p:txBody>
          <a:bodyPr/>
          <a:lstStyle/>
          <a:p>
            <a:fld id="{00F556DD-4F6D-CB49-8401-56C9B5CAF5A8}" type="slidenum">
              <a:rPr lang="en-US" smtClean="0"/>
              <a:t>‹#›</a:t>
            </a:fld>
            <a:endParaRPr lang="en-US"/>
          </a:p>
        </p:txBody>
      </p:sp>
    </p:spTree>
    <p:extLst>
      <p:ext uri="{BB962C8B-B14F-4D97-AF65-F5344CB8AC3E}">
        <p14:creationId xmlns:p14="http://schemas.microsoft.com/office/powerpoint/2010/main" val="1175547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13BBF7-4C40-1048-8B2D-57C98E6560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D851BE4-D4E6-6E45-B297-9C248244A8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E7E6AAB-007C-2B4B-8698-E356F1D980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C78DEA-258E-5E4F-B8A8-02FE1769E686}" type="datetimeFigureOut">
              <a:rPr lang="en-US" smtClean="0"/>
              <a:t>5/6/20</a:t>
            </a:fld>
            <a:endParaRPr lang="en-US"/>
          </a:p>
        </p:txBody>
      </p:sp>
      <p:sp>
        <p:nvSpPr>
          <p:cNvPr id="5" name="Footer Placeholder 4">
            <a:extLst>
              <a:ext uri="{FF2B5EF4-FFF2-40B4-BE49-F238E27FC236}">
                <a16:creationId xmlns:a16="http://schemas.microsoft.com/office/drawing/2014/main" id="{A3D3EDC2-968E-8043-8019-83ECF0E80C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6CDB79-BFF5-8D42-AC3D-16B47ED872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556DD-4F6D-CB49-8401-56C9B5CAF5A8}" type="slidenum">
              <a:rPr lang="en-US" smtClean="0"/>
              <a:t>‹#›</a:t>
            </a:fld>
            <a:endParaRPr lang="en-US"/>
          </a:p>
        </p:txBody>
      </p:sp>
    </p:spTree>
    <p:extLst>
      <p:ext uri="{BB962C8B-B14F-4D97-AF65-F5344CB8AC3E}">
        <p14:creationId xmlns:p14="http://schemas.microsoft.com/office/powerpoint/2010/main" val="4048843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www.ncbi.nlm.nih.gov/pubmed/?term=Henry%20JA%5BAuthor%5D&amp;cauthor=true&amp;cauthor_uid=12414541" TargetMode="External"/><Relationship Id="rId3" Type="http://schemas.openxmlformats.org/officeDocument/2006/relationships/hyperlink" Target="https://litfl.com/thiamine-deficiency/" TargetMode="External"/><Relationship Id="rId7" Type="http://schemas.openxmlformats.org/officeDocument/2006/relationships/hyperlink" Target="https://www.ncbi.nlm.nih.gov/pubmed/?term=Touquet%20R%5BAuthor%5D&amp;cauthor=true&amp;cauthor_uid=12414541"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www.ncbi.nlm.nih.gov/pubmed/?term=Cook%20CC%5BAuthor%5D&amp;cauthor=true&amp;cauthor_uid=12414541" TargetMode="External"/><Relationship Id="rId11" Type="http://schemas.openxmlformats.org/officeDocument/2006/relationships/hyperlink" Target="https://radiopaedia.org/articles/wernicke-encephalopathy" TargetMode="External"/><Relationship Id="rId5" Type="http://schemas.openxmlformats.org/officeDocument/2006/relationships/hyperlink" Target="https://www.ncbi.nlm.nih.gov/pubmed/?term=Thomson%20AD%5BAuthor%5D&amp;cauthor=true&amp;cauthor_uid=12414541" TargetMode="External"/><Relationship Id="rId10" Type="http://schemas.openxmlformats.org/officeDocument/2006/relationships/hyperlink" Target="https://emcrit.org/toxhound/wernickes/" TargetMode="External"/><Relationship Id="rId4" Type="http://schemas.openxmlformats.org/officeDocument/2006/relationships/hyperlink" Target="https://rebelem.com/wernicke-encephalopathy/" TargetMode="External"/><Relationship Id="rId9" Type="http://schemas.openxmlformats.org/officeDocument/2006/relationships/hyperlink" Target="https://www.ncbi.nlm.nih.gov/pubmed/?term=Royal%20College%20of%20Physicians%2C%20London%5BCorporate%20Author%5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FBB6D-9F9C-F643-AF69-15145F3189F7}"/>
              </a:ext>
            </a:extLst>
          </p:cNvPr>
          <p:cNvSpPr>
            <a:spLocks noGrp="1"/>
          </p:cNvSpPr>
          <p:nvPr>
            <p:ph type="ctrTitle"/>
          </p:nvPr>
        </p:nvSpPr>
        <p:spPr/>
        <p:txBody>
          <a:bodyPr/>
          <a:lstStyle/>
          <a:p>
            <a:r>
              <a:rPr lang="en-US" dirty="0"/>
              <a:t>Case of the week</a:t>
            </a:r>
          </a:p>
        </p:txBody>
      </p:sp>
      <p:sp>
        <p:nvSpPr>
          <p:cNvPr id="3" name="Subtitle 2">
            <a:extLst>
              <a:ext uri="{FF2B5EF4-FFF2-40B4-BE49-F238E27FC236}">
                <a16:creationId xmlns:a16="http://schemas.microsoft.com/office/drawing/2014/main" id="{CAB2E55C-308F-2D45-957C-1E05D2A5C127}"/>
              </a:ext>
            </a:extLst>
          </p:cNvPr>
          <p:cNvSpPr>
            <a:spLocks noGrp="1"/>
          </p:cNvSpPr>
          <p:nvPr>
            <p:ph type="subTitle" idx="1"/>
          </p:nvPr>
        </p:nvSpPr>
        <p:spPr/>
        <p:txBody>
          <a:bodyPr/>
          <a:lstStyle/>
          <a:p>
            <a:r>
              <a:rPr lang="en-US" dirty="0"/>
              <a:t>06/05/2020</a:t>
            </a:r>
          </a:p>
        </p:txBody>
      </p:sp>
    </p:spTree>
    <p:extLst>
      <p:ext uri="{BB962C8B-B14F-4D97-AF65-F5344CB8AC3E}">
        <p14:creationId xmlns:p14="http://schemas.microsoft.com/office/powerpoint/2010/main" val="578822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35390-FE94-8847-8F5E-DBE506ADD322}"/>
              </a:ext>
            </a:extLst>
          </p:cNvPr>
          <p:cNvSpPr>
            <a:spLocks noGrp="1"/>
          </p:cNvSpPr>
          <p:nvPr>
            <p:ph type="title"/>
          </p:nvPr>
        </p:nvSpPr>
        <p:spPr>
          <a:xfrm>
            <a:off x="838200" y="2766218"/>
            <a:ext cx="10515600" cy="1325563"/>
          </a:xfrm>
        </p:spPr>
        <p:txBody>
          <a:bodyPr/>
          <a:lstStyle/>
          <a:p>
            <a:r>
              <a:rPr lang="en-US" dirty="0"/>
              <a:t>How will you manage her presentation?</a:t>
            </a:r>
          </a:p>
        </p:txBody>
      </p:sp>
    </p:spTree>
    <p:extLst>
      <p:ext uri="{BB962C8B-B14F-4D97-AF65-F5344CB8AC3E}">
        <p14:creationId xmlns:p14="http://schemas.microsoft.com/office/powerpoint/2010/main" val="1178379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1115F-E76A-384E-820F-6C9AF7073444}"/>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C04B5518-8E86-2E45-AB55-CA5C02586431}"/>
              </a:ext>
            </a:extLst>
          </p:cNvPr>
          <p:cNvSpPr>
            <a:spLocks noGrp="1"/>
          </p:cNvSpPr>
          <p:nvPr>
            <p:ph idx="1"/>
          </p:nvPr>
        </p:nvSpPr>
        <p:spPr>
          <a:xfrm>
            <a:off x="838200" y="1351722"/>
            <a:ext cx="10515600" cy="4825241"/>
          </a:xfrm>
        </p:spPr>
        <p:txBody>
          <a:bodyPr>
            <a:normAutofit fontScale="85000" lnSpcReduction="20000"/>
          </a:bodyPr>
          <a:lstStyle/>
          <a:p>
            <a:endParaRPr lang="en-AU" dirty="0">
              <a:hlinkClick r:id="rId3"/>
            </a:endParaRPr>
          </a:p>
          <a:p>
            <a:r>
              <a:rPr lang="en-AU" dirty="0">
                <a:hlinkClick r:id="rId3"/>
              </a:rPr>
              <a:t>https://litfl.com/thiamine-deficiency/</a:t>
            </a:r>
            <a:endParaRPr lang="en-AU" dirty="0"/>
          </a:p>
          <a:p>
            <a:r>
              <a:rPr lang="en-AU" dirty="0">
                <a:hlinkClick r:id="rId4"/>
              </a:rPr>
              <a:t>https://rebelem.com/wernicke-encephalopathy/</a:t>
            </a:r>
            <a:endParaRPr lang="en-AU" dirty="0"/>
          </a:p>
          <a:p>
            <a:r>
              <a:rPr lang="en-AU" dirty="0"/>
              <a:t>Wernicke Encephalopathy-</a:t>
            </a:r>
            <a:r>
              <a:rPr lang="en-AU" dirty="0" err="1"/>
              <a:t>Sarayu</a:t>
            </a:r>
            <a:r>
              <a:rPr lang="en-AU" dirty="0"/>
              <a:t> </a:t>
            </a:r>
            <a:r>
              <a:rPr lang="en-AU" dirty="0" err="1"/>
              <a:t>Vasan</a:t>
            </a:r>
            <a:r>
              <a:rPr lang="en-AU" dirty="0"/>
              <a:t>; Anil Kumar.</a:t>
            </a:r>
          </a:p>
          <a:p>
            <a:r>
              <a:rPr lang="en-AU" dirty="0"/>
              <a:t>The Royal College of Physicians report on alcohol: guidelines for managing Wernicke's encephalopathy in the accident and Emergency Department-</a:t>
            </a:r>
            <a:r>
              <a:rPr lang="en-AU" dirty="0">
                <a:hlinkClick r:id="rId5">
                  <a:extLst>
                    <a:ext uri="{A12FA001-AC4F-418D-AE19-62706E023703}">
                      <ahyp:hlinkClr xmlns:ahyp="http://schemas.microsoft.com/office/drawing/2018/hyperlinkcolor" val="tx"/>
                    </a:ext>
                  </a:extLst>
                </a:hlinkClick>
              </a:rPr>
              <a:t>Thomson AD</a:t>
            </a:r>
            <a:r>
              <a:rPr lang="en-AU" dirty="0"/>
              <a:t>, </a:t>
            </a:r>
            <a:r>
              <a:rPr lang="en-AU" dirty="0">
                <a:hlinkClick r:id="rId6">
                  <a:extLst>
                    <a:ext uri="{A12FA001-AC4F-418D-AE19-62706E023703}">
                      <ahyp:hlinkClr xmlns:ahyp="http://schemas.microsoft.com/office/drawing/2018/hyperlinkcolor" val="tx"/>
                    </a:ext>
                  </a:extLst>
                </a:hlinkClick>
              </a:rPr>
              <a:t>Cook CC</a:t>
            </a:r>
            <a:r>
              <a:rPr lang="en-AU" dirty="0"/>
              <a:t>, </a:t>
            </a:r>
            <a:r>
              <a:rPr lang="en-AU" dirty="0">
                <a:hlinkClick r:id="rId7">
                  <a:extLst>
                    <a:ext uri="{A12FA001-AC4F-418D-AE19-62706E023703}">
                      <ahyp:hlinkClr xmlns:ahyp="http://schemas.microsoft.com/office/drawing/2018/hyperlinkcolor" val="tx"/>
                    </a:ext>
                  </a:extLst>
                </a:hlinkClick>
              </a:rPr>
              <a:t>Touquet R</a:t>
            </a:r>
            <a:r>
              <a:rPr lang="en-AU" dirty="0"/>
              <a:t>, </a:t>
            </a:r>
            <a:r>
              <a:rPr lang="en-AU" dirty="0">
                <a:hlinkClick r:id="rId8">
                  <a:extLst>
                    <a:ext uri="{A12FA001-AC4F-418D-AE19-62706E023703}">
                      <ahyp:hlinkClr xmlns:ahyp="http://schemas.microsoft.com/office/drawing/2018/hyperlinkcolor" val="tx"/>
                    </a:ext>
                  </a:extLst>
                </a:hlinkClick>
              </a:rPr>
              <a:t>Henry JA</a:t>
            </a:r>
            <a:r>
              <a:rPr lang="en-AU" dirty="0"/>
              <a:t>; </a:t>
            </a:r>
            <a:r>
              <a:rPr lang="en-AU" dirty="0">
                <a:hlinkClick r:id="rId9">
                  <a:extLst>
                    <a:ext uri="{A12FA001-AC4F-418D-AE19-62706E023703}">
                      <ahyp:hlinkClr xmlns:ahyp="http://schemas.microsoft.com/office/drawing/2018/hyperlinkcolor" val="tx"/>
                    </a:ext>
                  </a:extLst>
                </a:hlinkClick>
              </a:rPr>
              <a:t>Royal College of Physicians, London</a:t>
            </a:r>
            <a:r>
              <a:rPr lang="en-AU" dirty="0"/>
              <a:t>.</a:t>
            </a:r>
          </a:p>
          <a:p>
            <a:r>
              <a:rPr lang="en-AU" dirty="0">
                <a:hlinkClick r:id="rId10"/>
              </a:rPr>
              <a:t>https://emcrit.org/toxhound/wernickes/</a:t>
            </a:r>
            <a:endParaRPr lang="en-AU" dirty="0"/>
          </a:p>
          <a:p>
            <a:r>
              <a:rPr lang="en-AU" dirty="0"/>
              <a:t>Wernicke Encephalopathy After Bariatric Surgery: A Systematic Review-</a:t>
            </a:r>
            <a:r>
              <a:rPr lang="en-AU" dirty="0" err="1"/>
              <a:t>Erlend</a:t>
            </a:r>
            <a:r>
              <a:rPr lang="en-AU" dirty="0"/>
              <a:t> </a:t>
            </a:r>
            <a:r>
              <a:rPr lang="en-AU" dirty="0" err="1"/>
              <a:t>Tuseth</a:t>
            </a:r>
            <a:r>
              <a:rPr lang="en-AU" dirty="0"/>
              <a:t> </a:t>
            </a:r>
            <a:r>
              <a:rPr lang="en-AU" dirty="0" err="1"/>
              <a:t>Aasheim</a:t>
            </a:r>
            <a:r>
              <a:rPr lang="en-AU" dirty="0"/>
              <a:t>, MD</a:t>
            </a:r>
          </a:p>
          <a:p>
            <a:r>
              <a:rPr lang="en-AU" dirty="0" err="1"/>
              <a:t>ShakEM</a:t>
            </a:r>
            <a:r>
              <a:rPr lang="en-AU" dirty="0"/>
              <a:t> notes</a:t>
            </a:r>
          </a:p>
          <a:p>
            <a:r>
              <a:rPr lang="en-AU" dirty="0"/>
              <a:t>Emergency Medicine Manual- Dunn 4</a:t>
            </a:r>
            <a:r>
              <a:rPr lang="en-AU" baseline="30000" dirty="0"/>
              <a:t>th</a:t>
            </a:r>
            <a:r>
              <a:rPr lang="en-AU" dirty="0"/>
              <a:t> edition</a:t>
            </a:r>
            <a:endParaRPr lang="en-AU" dirty="0">
              <a:hlinkClick r:id="rId11"/>
            </a:endParaRPr>
          </a:p>
          <a:p>
            <a:r>
              <a:rPr lang="en-AU" dirty="0">
                <a:hlinkClick r:id="rId11"/>
              </a:rPr>
              <a:t>https://radiopaedia.org/articles/wernicke-encephalopathy</a:t>
            </a:r>
          </a:p>
          <a:p>
            <a:pPr marL="0" indent="0">
              <a:buNone/>
            </a:pPr>
            <a:endParaRPr lang="en-AU" dirty="0"/>
          </a:p>
          <a:p>
            <a:endParaRPr lang="en-AU" dirty="0"/>
          </a:p>
          <a:p>
            <a:endParaRPr lang="en-US" dirty="0"/>
          </a:p>
        </p:txBody>
      </p:sp>
    </p:spTree>
    <p:extLst>
      <p:ext uri="{BB962C8B-B14F-4D97-AF65-F5344CB8AC3E}">
        <p14:creationId xmlns:p14="http://schemas.microsoft.com/office/powerpoint/2010/main" val="1497877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851ACD-F765-774D-863C-BA6C5A9403CF}"/>
              </a:ext>
            </a:extLst>
          </p:cNvPr>
          <p:cNvSpPr>
            <a:spLocks noGrp="1"/>
          </p:cNvSpPr>
          <p:nvPr>
            <p:ph idx="1"/>
          </p:nvPr>
        </p:nvSpPr>
        <p:spPr>
          <a:xfrm>
            <a:off x="838200" y="2341165"/>
            <a:ext cx="10515600" cy="2175669"/>
          </a:xfrm>
        </p:spPr>
        <p:txBody>
          <a:bodyPr/>
          <a:lstStyle/>
          <a:p>
            <a:pPr marL="0" indent="0">
              <a:buNone/>
            </a:pPr>
            <a:r>
              <a:rPr lang="en-US" dirty="0"/>
              <a:t>A 23-year girl was brought in ED by her mother in a wheelchair as she is refusing to walk. She is known to have borderline personality disorder and had multiple presentations before, with behavioral issues. During triage, she refused to talk to the nurse and kept her eyes shut.</a:t>
            </a:r>
          </a:p>
        </p:txBody>
      </p:sp>
    </p:spTree>
    <p:extLst>
      <p:ext uri="{BB962C8B-B14F-4D97-AF65-F5344CB8AC3E}">
        <p14:creationId xmlns:p14="http://schemas.microsoft.com/office/powerpoint/2010/main" val="2538805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D225F0-BB17-CB44-90FB-1949C1C27484}"/>
              </a:ext>
            </a:extLst>
          </p:cNvPr>
          <p:cNvSpPr>
            <a:spLocks noGrp="1"/>
          </p:cNvSpPr>
          <p:nvPr>
            <p:ph idx="1"/>
          </p:nvPr>
        </p:nvSpPr>
        <p:spPr>
          <a:xfrm>
            <a:off x="838200" y="2945499"/>
            <a:ext cx="10515600" cy="967002"/>
          </a:xfrm>
        </p:spPr>
        <p:txBody>
          <a:bodyPr/>
          <a:lstStyle/>
          <a:p>
            <a:pPr marL="0" indent="0">
              <a:buNone/>
            </a:pPr>
            <a:r>
              <a:rPr lang="en-US" dirty="0"/>
              <a:t>How will you assess the patient in the ED?</a:t>
            </a:r>
          </a:p>
        </p:txBody>
      </p:sp>
    </p:spTree>
    <p:extLst>
      <p:ext uri="{BB962C8B-B14F-4D97-AF65-F5344CB8AC3E}">
        <p14:creationId xmlns:p14="http://schemas.microsoft.com/office/powerpoint/2010/main" val="3987039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CD4DC-1683-7646-85A2-B2704CBABE3D}"/>
              </a:ext>
            </a:extLst>
          </p:cNvPr>
          <p:cNvSpPr>
            <a:spLocks noGrp="1"/>
          </p:cNvSpPr>
          <p:nvPr>
            <p:ph type="title"/>
          </p:nvPr>
        </p:nvSpPr>
        <p:spPr>
          <a:xfrm>
            <a:off x="838200" y="2766218"/>
            <a:ext cx="10515600" cy="1325563"/>
          </a:xfrm>
        </p:spPr>
        <p:txBody>
          <a:bodyPr/>
          <a:lstStyle/>
          <a:p>
            <a:r>
              <a:rPr lang="en-US" dirty="0"/>
              <a:t>Delirium vs Psychosis</a:t>
            </a:r>
          </a:p>
        </p:txBody>
      </p:sp>
    </p:spTree>
    <p:extLst>
      <p:ext uri="{BB962C8B-B14F-4D97-AF65-F5344CB8AC3E}">
        <p14:creationId xmlns:p14="http://schemas.microsoft.com/office/powerpoint/2010/main" val="2502469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A0955C-DC86-6C44-8C32-8368D18580F0}"/>
              </a:ext>
            </a:extLst>
          </p:cNvPr>
          <p:cNvSpPr>
            <a:spLocks noGrp="1"/>
          </p:cNvSpPr>
          <p:nvPr>
            <p:ph idx="1"/>
          </p:nvPr>
        </p:nvSpPr>
        <p:spPr>
          <a:xfrm>
            <a:off x="838200" y="1253331"/>
            <a:ext cx="10515600" cy="4351338"/>
          </a:xfrm>
        </p:spPr>
        <p:txBody>
          <a:bodyPr/>
          <a:lstStyle/>
          <a:p>
            <a:pPr marL="0" indent="0">
              <a:buNone/>
            </a:pPr>
            <a:r>
              <a:rPr lang="en-US" dirty="0"/>
              <a:t>After your initial assessment you have elicited following important features-</a:t>
            </a:r>
          </a:p>
          <a:p>
            <a:r>
              <a:rPr lang="en-US" dirty="0"/>
              <a:t>Multiple previous presentation with self harm</a:t>
            </a:r>
          </a:p>
          <a:p>
            <a:r>
              <a:rPr lang="en-US" dirty="0"/>
              <a:t>Current medication- Sertraline</a:t>
            </a:r>
          </a:p>
          <a:p>
            <a:r>
              <a:rPr lang="en-US" dirty="0"/>
              <a:t>Had a gastric sleeve surgery 3 months ago, with some weight loss since. She has been vomiting on and off since the surgery.</a:t>
            </a:r>
          </a:p>
          <a:p>
            <a:r>
              <a:rPr lang="en-US" dirty="0"/>
              <a:t>Current Vitals- HR 95, BP-100/80, Sats-100%, BSL-6, Temp-36.5</a:t>
            </a:r>
          </a:p>
          <a:p>
            <a:r>
              <a:rPr lang="en-US" dirty="0"/>
              <a:t>Examination findings- Confused, nystagmus and a broad-based gait</a:t>
            </a:r>
          </a:p>
        </p:txBody>
      </p:sp>
    </p:spTree>
    <p:extLst>
      <p:ext uri="{BB962C8B-B14F-4D97-AF65-F5344CB8AC3E}">
        <p14:creationId xmlns:p14="http://schemas.microsoft.com/office/powerpoint/2010/main" val="1069737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833C2-B6A4-2A40-8CF8-00E00521AF2B}"/>
              </a:ext>
            </a:extLst>
          </p:cNvPr>
          <p:cNvSpPr>
            <a:spLocks noGrp="1"/>
          </p:cNvSpPr>
          <p:nvPr>
            <p:ph type="title"/>
          </p:nvPr>
        </p:nvSpPr>
        <p:spPr>
          <a:xfrm>
            <a:off x="838200" y="2766218"/>
            <a:ext cx="10515600" cy="1325563"/>
          </a:xfrm>
        </p:spPr>
        <p:txBody>
          <a:bodyPr/>
          <a:lstStyle/>
          <a:p>
            <a:r>
              <a:rPr lang="en-US" dirty="0"/>
              <a:t>What is the likely diagnosis?</a:t>
            </a:r>
          </a:p>
        </p:txBody>
      </p:sp>
    </p:spTree>
    <p:extLst>
      <p:ext uri="{BB962C8B-B14F-4D97-AF65-F5344CB8AC3E}">
        <p14:creationId xmlns:p14="http://schemas.microsoft.com/office/powerpoint/2010/main" val="3465198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F76E1-4844-664D-A769-B6AB1C184623}"/>
              </a:ext>
            </a:extLst>
          </p:cNvPr>
          <p:cNvSpPr>
            <a:spLocks noGrp="1"/>
          </p:cNvSpPr>
          <p:nvPr>
            <p:ph type="title"/>
          </p:nvPr>
        </p:nvSpPr>
        <p:spPr>
          <a:xfrm>
            <a:off x="838200" y="2766218"/>
            <a:ext cx="10515600" cy="1325563"/>
          </a:xfrm>
        </p:spPr>
        <p:txBody>
          <a:bodyPr/>
          <a:lstStyle/>
          <a:p>
            <a:r>
              <a:rPr lang="en-US" dirty="0"/>
              <a:t>Wernicke’s Encephalopathy</a:t>
            </a:r>
          </a:p>
        </p:txBody>
      </p:sp>
    </p:spTree>
    <p:extLst>
      <p:ext uri="{BB962C8B-B14F-4D97-AF65-F5344CB8AC3E}">
        <p14:creationId xmlns:p14="http://schemas.microsoft.com/office/powerpoint/2010/main" val="152018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close up of a map&#10;&#10;Description automatically generated">
            <a:extLst>
              <a:ext uri="{FF2B5EF4-FFF2-40B4-BE49-F238E27FC236}">
                <a16:creationId xmlns:a16="http://schemas.microsoft.com/office/drawing/2014/main" id="{22D1A333-858F-E94F-A09D-AE7E1E9BE390}"/>
              </a:ext>
            </a:extLst>
          </p:cNvPr>
          <p:cNvPicPr>
            <a:picLocks noChangeAspect="1"/>
          </p:cNvPicPr>
          <p:nvPr/>
        </p:nvPicPr>
        <p:blipFill>
          <a:blip r:embed="rId3"/>
          <a:stretch>
            <a:fillRect/>
          </a:stretch>
        </p:blipFill>
        <p:spPr>
          <a:xfrm>
            <a:off x="643467" y="975360"/>
            <a:ext cx="10905066" cy="4907279"/>
          </a:xfrm>
          <a:prstGeom prst="rect">
            <a:avLst/>
          </a:prstGeom>
        </p:spPr>
      </p:pic>
    </p:spTree>
    <p:extLst>
      <p:ext uri="{BB962C8B-B14F-4D97-AF65-F5344CB8AC3E}">
        <p14:creationId xmlns:p14="http://schemas.microsoft.com/office/powerpoint/2010/main" val="1268030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CB223-AC7A-5C4B-942A-8E978A115EA1}"/>
              </a:ext>
            </a:extLst>
          </p:cNvPr>
          <p:cNvSpPr>
            <a:spLocks noGrp="1"/>
          </p:cNvSpPr>
          <p:nvPr>
            <p:ph type="title"/>
          </p:nvPr>
        </p:nvSpPr>
        <p:spPr/>
        <p:txBody>
          <a:bodyPr/>
          <a:lstStyle/>
          <a:p>
            <a:r>
              <a:rPr lang="en-US" dirty="0"/>
              <a:t>Clinical Features-</a:t>
            </a:r>
          </a:p>
        </p:txBody>
      </p:sp>
      <p:sp>
        <p:nvSpPr>
          <p:cNvPr id="3" name="Content Placeholder 2">
            <a:extLst>
              <a:ext uri="{FF2B5EF4-FFF2-40B4-BE49-F238E27FC236}">
                <a16:creationId xmlns:a16="http://schemas.microsoft.com/office/drawing/2014/main" id="{B31BAE13-12FF-9A44-ADF5-228A746057F8}"/>
              </a:ext>
            </a:extLst>
          </p:cNvPr>
          <p:cNvSpPr>
            <a:spLocks noGrp="1"/>
          </p:cNvSpPr>
          <p:nvPr>
            <p:ph idx="1"/>
          </p:nvPr>
        </p:nvSpPr>
        <p:spPr/>
        <p:txBody>
          <a:bodyPr>
            <a:normAutofit/>
          </a:bodyPr>
          <a:lstStyle/>
          <a:p>
            <a:r>
              <a:rPr lang="en-US" sz="2400" b="1" dirty="0"/>
              <a:t>Classical Triad-</a:t>
            </a:r>
          </a:p>
          <a:p>
            <a:pPr lvl="1" fontAlgn="base"/>
            <a:r>
              <a:rPr lang="en-AU" dirty="0"/>
              <a:t>Ataxia</a:t>
            </a:r>
          </a:p>
          <a:p>
            <a:pPr lvl="1" fontAlgn="base"/>
            <a:r>
              <a:rPr lang="en-AU" dirty="0"/>
              <a:t>Ophthalmoplegia (classically nystagmus and lateral rectus palsy)</a:t>
            </a:r>
          </a:p>
          <a:p>
            <a:pPr lvl="1" fontAlgn="base"/>
            <a:r>
              <a:rPr lang="en-AU" dirty="0"/>
              <a:t>Altered Mental Status/Confusion</a:t>
            </a:r>
          </a:p>
          <a:p>
            <a:pPr marL="457200" lvl="1" indent="0" fontAlgn="base">
              <a:buNone/>
            </a:pPr>
            <a:endParaRPr lang="en-US" dirty="0"/>
          </a:p>
          <a:p>
            <a:r>
              <a:rPr lang="en-AU" sz="2400" b="1" dirty="0"/>
              <a:t>Caine Criteria- </a:t>
            </a:r>
            <a:r>
              <a:rPr lang="en-AU" sz="2400" dirty="0"/>
              <a:t>The clinical diagnosis of WE is present if the patient has two of the following features:</a:t>
            </a:r>
          </a:p>
          <a:p>
            <a:pPr lvl="1"/>
            <a:r>
              <a:rPr lang="en-AU" dirty="0"/>
              <a:t>Eye signs</a:t>
            </a:r>
          </a:p>
          <a:p>
            <a:pPr lvl="1"/>
            <a:r>
              <a:rPr lang="en-AU" dirty="0"/>
              <a:t>Dietary deficiency of thiamine</a:t>
            </a:r>
          </a:p>
          <a:p>
            <a:pPr lvl="1"/>
            <a:r>
              <a:rPr lang="en-AU" dirty="0"/>
              <a:t>Altered mental status</a:t>
            </a:r>
          </a:p>
          <a:p>
            <a:pPr lvl="1"/>
            <a:r>
              <a:rPr lang="en-AU" dirty="0"/>
              <a:t>Cerebellar dysfunction</a:t>
            </a:r>
          </a:p>
          <a:p>
            <a:pPr fontAlgn="base"/>
            <a:endParaRPr lang="en-US" dirty="0"/>
          </a:p>
          <a:p>
            <a:pPr fontAlgn="base"/>
            <a:endParaRPr lang="en-AU" dirty="0"/>
          </a:p>
        </p:txBody>
      </p:sp>
    </p:spTree>
    <p:extLst>
      <p:ext uri="{BB962C8B-B14F-4D97-AF65-F5344CB8AC3E}">
        <p14:creationId xmlns:p14="http://schemas.microsoft.com/office/powerpoint/2010/main" val="14545755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1169</Words>
  <Application>Microsoft Macintosh PowerPoint</Application>
  <PresentationFormat>Widescreen</PresentationFormat>
  <Paragraphs>167</Paragraphs>
  <Slides>11</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Case of the week</vt:lpstr>
      <vt:lpstr>PowerPoint Presentation</vt:lpstr>
      <vt:lpstr>PowerPoint Presentation</vt:lpstr>
      <vt:lpstr>Delirium vs Psychosis</vt:lpstr>
      <vt:lpstr>PowerPoint Presentation</vt:lpstr>
      <vt:lpstr>What is the likely diagnosis?</vt:lpstr>
      <vt:lpstr>Wernicke’s Encephalopathy</vt:lpstr>
      <vt:lpstr>PowerPoint Presentation</vt:lpstr>
      <vt:lpstr>Clinical Features-</vt:lpstr>
      <vt:lpstr>How will you manage her presentation?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of the week</dc:title>
  <dc:creator>Bhowmik, Ps</dc:creator>
  <cp:lastModifiedBy>Bhowmik, Ps</cp:lastModifiedBy>
  <cp:revision>3</cp:revision>
  <dcterms:created xsi:type="dcterms:W3CDTF">2020-05-05T13:12:32Z</dcterms:created>
  <dcterms:modified xsi:type="dcterms:W3CDTF">2020-05-06T00:20:36Z</dcterms:modified>
</cp:coreProperties>
</file>