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74524"/>
  </p:normalViewPr>
  <p:slideViewPr>
    <p:cSldViewPr snapToGrid="0" snapToObjects="1">
      <p:cViewPr varScale="1">
        <p:scale>
          <a:sx n="78" d="100"/>
          <a:sy n="78" d="100"/>
        </p:scale>
        <p:origin x="18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89B2F-5865-1144-97A9-658ADBC4D6E4}" type="datetimeFigureOut">
              <a:rPr lang="en-US" smtClean="0"/>
              <a:t>5/31/20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80419-2FEB-7749-A5FA-042A3D8D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30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ch.org.au/clinicalguide/guideline_index/Iron_poisoning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itfl.com/iron-overdose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Toxicology presentations risk assessment-</a:t>
            </a:r>
          </a:p>
          <a:p>
            <a:r>
              <a:rPr lang="en-US" dirty="0"/>
              <a:t>Agent(s)</a:t>
            </a:r>
          </a:p>
          <a:p>
            <a:r>
              <a:rPr lang="en-US" dirty="0"/>
              <a:t>Dose(s)</a:t>
            </a:r>
          </a:p>
          <a:p>
            <a:r>
              <a:rPr lang="en-US" dirty="0"/>
              <a:t>Time of ingestion</a:t>
            </a:r>
          </a:p>
          <a:p>
            <a:r>
              <a:rPr lang="en-US" dirty="0"/>
              <a:t>Clinical features and progress</a:t>
            </a:r>
          </a:p>
          <a:p>
            <a:r>
              <a:rPr lang="en-US" dirty="0"/>
              <a:t>Co-morbidities</a:t>
            </a:r>
          </a:p>
          <a:p>
            <a:endParaRPr lang="en-US" dirty="0"/>
          </a:p>
          <a:p>
            <a:r>
              <a:rPr lang="en-US" b="1" dirty="0"/>
              <a:t>In this situation-</a:t>
            </a:r>
          </a:p>
          <a:p>
            <a:r>
              <a:rPr lang="en-US" dirty="0"/>
              <a:t>Total elemental iron- 30 x 105mg= 3150mg</a:t>
            </a:r>
          </a:p>
          <a:p>
            <a:r>
              <a:rPr lang="en-US" b="1" dirty="0"/>
              <a:t>Worse case scenarios-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For 2 </a:t>
            </a:r>
            <a:r>
              <a:rPr lang="en-US" dirty="0" err="1"/>
              <a:t>yr</a:t>
            </a:r>
            <a:r>
              <a:rPr lang="en-US" dirty="0"/>
              <a:t> old- expected weight- (Age x 2) + 8= 12kgs, so ingested approximately 260mg/kg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For 4 </a:t>
            </a:r>
            <a:r>
              <a:rPr lang="en-US" dirty="0" err="1"/>
              <a:t>yr</a:t>
            </a:r>
            <a:r>
              <a:rPr lang="en-US" dirty="0"/>
              <a:t> old expected weight- (Age x 2) + 8= 16kgs, so ingested approximately 200mg/kg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 both situations the ingestion is potentially lethal in worse case scenario.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See next slide for dose related risk assessment and clinical features.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980419-2FEB-7749-A5FA-042A3D8DA4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06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Critical number to remember is 60mg/kg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980419-2FEB-7749-A5FA-042A3D8DA4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03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Asymptomatic Children:</a:t>
            </a:r>
            <a:endParaRPr lang="en-AU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tablet ingestion</a:t>
            </a:r>
          </a:p>
          <a:p>
            <a:pPr lvl="2"/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Abdominal  x ray (AXR) (if negative, no further investigation or observation are required)</a:t>
            </a:r>
          </a:p>
          <a:p>
            <a:pPr lvl="1"/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unknown amount or &gt;40 mg/kg ingested</a:t>
            </a:r>
          </a:p>
          <a:p>
            <a:pPr lvl="2"/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Measure serum iron concentrations 4 hourly until falling.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symptomatic children should have the following investigations:</a:t>
            </a:r>
            <a:endParaRPr lang="en-AU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AXR (if tablet ingestion)</a:t>
            </a:r>
          </a:p>
          <a:p>
            <a:pPr lvl="2"/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AXR may also be helpful in evaluating gastrointestinal decontamination after whole bowel irrigation (WBI)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Blood gas (acidosis)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Glucose (early hyperglycaemia, or hypoglycaemia in the setting of acute hepatic dysfunction)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Serum iron concentration</a:t>
            </a:r>
          </a:p>
          <a:p>
            <a:pPr lvl="2"/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Should be performed immediately and repeated 4-6 hours after ingestion since concentration usually peaks at 4-6 hours after ingestion.</a:t>
            </a:r>
          </a:p>
          <a:p>
            <a:pPr lvl="2"/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Concentrations taken after 4-6 hours may underestimate toxicity because the iron may have either been distributed into tissues or be bound to ferritin.</a:t>
            </a:r>
          </a:p>
          <a:p>
            <a:pPr lvl="2"/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case of slow release or enteric coated tablets, concentrations should be repeated at 6-8 hours as absorption may be erratic and delayed.</a:t>
            </a:r>
          </a:p>
          <a:p>
            <a:pPr lvl="2"/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Once </a:t>
            </a:r>
            <a:r>
              <a:rPr lang="en-A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desferrioxamine</a:t>
            </a: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commenced, iron concentrations are not accurate at most labs using automated methods (including RCH)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FBE (leucocytosis)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UEC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LFTs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Clotting (reversible early coagulopathy and late coagulopathy secondary to hepatic injury)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Blood group and cross-match</a:t>
            </a:r>
          </a:p>
          <a:p>
            <a:r>
              <a:rPr lang="en-AU" dirty="0">
                <a:hlinkClick r:id="rId3"/>
              </a:rPr>
              <a:t>https://www.rch.org.au/clinicalguide/guideline_index/Iron_poisoning/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980419-2FEB-7749-A5FA-042A3D8DA4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86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Multiple tablets seen in the stomach, difficult to count: Image from LITFL.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980419-2FEB-7749-A5FA-042A3D8DA4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05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Main treatment-</a:t>
            </a:r>
          </a:p>
          <a:p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Supportive and decontamination with endoscopy or WBI if feasible.</a:t>
            </a:r>
          </a:p>
          <a:p>
            <a:endParaRPr lang="en-AU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Resuscitation</a:t>
            </a: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</a:p>
          <a:p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unlikely to be required in this particular scenario, but if patient deteriorates then</a:t>
            </a:r>
          </a:p>
          <a:p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ABCs</a:t>
            </a:r>
          </a:p>
          <a:p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Priority is early restoration of circulating volume</a:t>
            </a:r>
          </a:p>
          <a:p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Resuscitate with boluses of 10-20 mL/kg crystalloid to prevent shock from gastrointestinal losses, vasodilation and third spacing</a:t>
            </a:r>
          </a:p>
          <a:p>
            <a:endParaRPr lang="en-AU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Supportive care and monitoring</a:t>
            </a:r>
          </a:p>
          <a:p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Ongoing assessment of response to resuscitation and antidotes (see below)</a:t>
            </a:r>
          </a:p>
          <a:p>
            <a:endParaRPr lang="en-AU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Investigation-</a:t>
            </a: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VBG, Iron level</a:t>
            </a:r>
          </a:p>
          <a:p>
            <a:endParaRPr lang="en-AU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Decontamination</a:t>
            </a:r>
          </a:p>
          <a:p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Iron not adsorbed by activated charcoal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Whole bowel irrigation</a:t>
            </a: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indicated for confirmed ingestions &gt; 60 mg/kg (difficult and potentially hazardous in small children)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Surgical or endoscopic removal of tablets if lethal ingestion </a:t>
            </a: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(e.g. &gt;120mg/kg) or WBI not feasible- likely to be most effective in this scenario</a:t>
            </a:r>
          </a:p>
          <a:p>
            <a:endParaRPr lang="en-AU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Antidotes</a:t>
            </a:r>
          </a:p>
          <a:p>
            <a:r>
              <a:rPr lang="en-A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Desferrioxamine</a:t>
            </a: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chelation therapy in cases of systemic toxicity (high serum 1iron level or metabolic acidosis on ABG) (see below)</a:t>
            </a:r>
          </a:p>
          <a:p>
            <a:endParaRPr lang="en-AU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Enhanced elimination</a:t>
            </a:r>
          </a:p>
          <a:p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nil</a:t>
            </a:r>
          </a:p>
          <a:p>
            <a:endParaRPr lang="en-AU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Disposition</a:t>
            </a:r>
          </a:p>
          <a:p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Ingestion of &gt;40/mg/kg in children should be assessed at hospital</a:t>
            </a:r>
          </a:p>
          <a:p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Those asymptomatic at 6 hours with a negative abdominal x-ray can be discharged home</a:t>
            </a:r>
          </a:p>
          <a:p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Those with symptoms are admitted to hospital and may require IV fluids (ward, HDU, ICU depending on severity; ideally a paediatric </a:t>
            </a:r>
            <a:r>
              <a:rPr lang="en-A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center</a:t>
            </a: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Patients with the potential for systemic toxicity may be best managed at larger hospitals where iron levels can be measured and iron chelation therapy administered if needed</a:t>
            </a:r>
          </a:p>
          <a:p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 neglect in children</a:t>
            </a:r>
          </a:p>
          <a:p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Psychiatric assessment in adults</a:t>
            </a:r>
          </a:p>
          <a:p>
            <a:endParaRPr lang="en-AU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DESFERRIOXAMINE</a:t>
            </a:r>
            <a:endParaRPr lang="en-AU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Desferrioxamine</a:t>
            </a: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chelation therapy is an option for severe iron toxicity – the indications, duration and end-points of therapy are controversial.</a:t>
            </a:r>
          </a:p>
          <a:p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Indications (may also be used in chronic iron overload)</a:t>
            </a:r>
          </a:p>
          <a:p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level &gt;90 </a:t>
            </a:r>
            <a:r>
              <a:rPr lang="en-A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micromol</a:t>
            </a: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/L at 4-6 hours post-ingestion</a:t>
            </a:r>
          </a:p>
          <a:p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evidence of systemic toxicity</a:t>
            </a:r>
          </a:p>
          <a:p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shock</a:t>
            </a:r>
          </a:p>
          <a:p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metabolic acidosis</a:t>
            </a:r>
          </a:p>
          <a:p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altered mental status</a:t>
            </a:r>
          </a:p>
          <a:p>
            <a:r>
              <a:rPr lang="en-AU" dirty="0">
                <a:hlinkClick r:id="rId3"/>
              </a:rPr>
              <a:t>https://litfl.com/iron-overdose/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980419-2FEB-7749-A5FA-042A3D8DA4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851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980419-2FEB-7749-A5FA-042A3D8DA42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00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AE217-1703-924E-979F-A2FE49ABE4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391152-677C-214B-8E8A-032E6F9277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9C9623-5853-C641-B227-9162FFBC9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A310-4466-1D49-9DC9-F9B25C52D17A}" type="datetimeFigureOut">
              <a:rPr lang="en-US" smtClean="0"/>
              <a:t>5/31/20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72BD8-C3D0-0543-80B2-5CC70440D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677C1-4BA2-F74D-AE2C-FAD468470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D830-1652-5241-8FBE-51BE90D6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2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AA5BD-EEFF-E640-9D34-340BD96BC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237048-B6D6-574D-AC26-DAED9648D8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55E49-EFCC-0244-B0E6-A34C5A0DB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A310-4466-1D49-9DC9-F9B25C52D17A}" type="datetimeFigureOut">
              <a:rPr lang="en-US" smtClean="0"/>
              <a:t>5/31/20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AB151-092E-3240-91D6-85D548B81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BF981-135F-834D-ACF7-27AFC652B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D830-1652-5241-8FBE-51BE90D6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95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1BDE43-2DFC-2B40-9974-28427F1E93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A5F9A1-50CA-8248-9459-B7900D0A80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920BF-ED9B-7D48-8633-821497D69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A310-4466-1D49-9DC9-F9B25C52D17A}" type="datetimeFigureOut">
              <a:rPr lang="en-US" smtClean="0"/>
              <a:t>5/31/20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F00D53-2FAD-AA49-9724-7A7966492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71864-7D9F-D143-936F-5991D65A6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D830-1652-5241-8FBE-51BE90D6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42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C98FE-5D13-A54E-83CD-003355AF4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CA119-8BA1-1547-B489-4F96D6E9A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A6391-C10C-B140-929F-2E2ED8D7F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A310-4466-1D49-9DC9-F9B25C52D17A}" type="datetimeFigureOut">
              <a:rPr lang="en-US" smtClean="0"/>
              <a:t>5/31/20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948B3-11BD-5A4A-A1D2-F3187CA24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3CE2F4-04A7-9247-B144-7E6A23706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D830-1652-5241-8FBE-51BE90D6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2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F2CEF-06DE-B54C-B422-1D2896513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1E7FA7-94ED-534C-BC53-7D3952E71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871239-E468-684F-BEBA-F30583E74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A310-4466-1D49-9DC9-F9B25C52D17A}" type="datetimeFigureOut">
              <a:rPr lang="en-US" smtClean="0"/>
              <a:t>5/31/20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146A-E301-C14B-B9FC-09260C8F3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3F11A-43CD-3643-8BB3-B9041C5DC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D830-1652-5241-8FBE-51BE90D6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24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3FF8D-9E0A-304F-BCD6-DF989150B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81F4D-4C29-7342-B638-449C065A23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B0F497-E69E-7F48-BD4C-E58FB1B33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9A96F5-C9D0-F64D-997B-242442440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A310-4466-1D49-9DC9-F9B25C52D17A}" type="datetimeFigureOut">
              <a:rPr lang="en-US" smtClean="0"/>
              <a:t>5/31/20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8284B9-72C4-154B-9A1F-10A4DF36D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5CD6B7-E37C-0748-A82F-F9D53B0FB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D830-1652-5241-8FBE-51BE90D6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57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5DD8C-118A-9B48-9784-850EA1D33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A12085-071F-8D48-9AF1-1F37B95EA2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F92361-A916-8F45-825C-09B3E9EA66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510FC4-9F89-104A-8CF0-913F6A349F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CC693A-CA1D-C842-A6AE-67BF7769F3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F4BF4B-2D24-6A47-861D-344DC0CC4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A310-4466-1D49-9DC9-F9B25C52D17A}" type="datetimeFigureOut">
              <a:rPr lang="en-US" smtClean="0"/>
              <a:t>5/31/20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2317A3-FAE1-C947-8E3B-B025FF18F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1C03DB-5AC9-054B-BAC2-AA9EAEB32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D830-1652-5241-8FBE-51BE90D6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01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1C693-A5A8-E341-986B-83AA73010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B4AD1E-CB1A-2D47-9F59-55B2A898C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A310-4466-1D49-9DC9-F9B25C52D17A}" type="datetimeFigureOut">
              <a:rPr lang="en-US" smtClean="0"/>
              <a:t>5/31/20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C6C20D-E260-9B47-9669-39092FE63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B8C7A2-928E-BA4F-98C7-2B670B93A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D830-1652-5241-8FBE-51BE90D6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03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84D1BF-AA2A-E949-8CA3-DDE034AA9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A310-4466-1D49-9DC9-F9B25C52D17A}" type="datetimeFigureOut">
              <a:rPr lang="en-US" smtClean="0"/>
              <a:t>5/31/20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19F76F-2155-9241-B49D-FD9B3B473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D684-F9A2-4147-8948-1F57DED65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D830-1652-5241-8FBE-51BE90D6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78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8D0FD-B22B-AA47-B7C9-61569DF91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1C959-3574-8441-991E-0C5DF3229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B92B5C-D55B-C942-9EF7-72FB6CB995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5F1EED-C3C4-BA4B-B4A7-0D15B2E54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A310-4466-1D49-9DC9-F9B25C52D17A}" type="datetimeFigureOut">
              <a:rPr lang="en-US" smtClean="0"/>
              <a:t>5/31/20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59FEB5-4C8B-074C-A06B-AD8C97396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F920F3-0661-9644-8ACA-377A6E2A9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D830-1652-5241-8FBE-51BE90D6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1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BF574-153C-8145-ADC5-911317EEE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23F699-76FC-4447-B8D5-59EE5EC396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DB1191-ECED-9F4A-AC46-7889E99E77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448A66-CBD3-D44B-99A9-0555398D1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A310-4466-1D49-9DC9-F9B25C52D17A}" type="datetimeFigureOut">
              <a:rPr lang="en-US" smtClean="0"/>
              <a:t>5/31/20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DF368B-F98A-0145-9FF9-43D2FF967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2B8530-EC9D-3042-BDDC-4A256F5FE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CD830-1652-5241-8FBE-51BE90D6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57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93C51D-CBA4-6946-80C3-3EFF07491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7B1014-B2EC-3740-B66D-69D931C40A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07EA3-EEA1-2F4E-8424-916202F972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DA310-4466-1D49-9DC9-F9B25C52D17A}" type="datetimeFigureOut">
              <a:rPr lang="en-US" smtClean="0"/>
              <a:t>5/31/20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90BA-F56D-9843-9076-830386F477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6D025-D299-ED4C-9B46-168F763163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CD830-1652-5241-8FBE-51BE90D6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03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iem.com/management-iron-toxicity/" TargetMode="External"/><Relationship Id="rId2" Type="http://schemas.openxmlformats.org/officeDocument/2006/relationships/hyperlink" Target="https://litfl.com/iron-overdos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ch.org.au/clinicalguide/guideline_index/Iron_poisoni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6A2D6-16D3-C445-BF7A-7C8AC26D62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Case of the week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8EE004-AA40-6145-85D7-10324C27D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27/05/2020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836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oiletry, sitting, table, lotion&#10;&#10;Description automatically generated">
            <a:extLst>
              <a:ext uri="{FF2B5EF4-FFF2-40B4-BE49-F238E27FC236}">
                <a16:creationId xmlns:a16="http://schemas.microsoft.com/office/drawing/2014/main" id="{305C6C3B-345B-B543-B2E2-B6AC15BA9E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083" b="1"/>
          <a:stretch/>
        </p:blipFill>
        <p:spPr>
          <a:xfrm>
            <a:off x="6090613" y="640082"/>
            <a:ext cx="5461724" cy="5577837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A5B5F-0CBB-5044-8B44-709177DED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662" y="1421606"/>
            <a:ext cx="6802537" cy="40147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dirty="0"/>
              <a:t>You are about to see 2 brothers in the paediatric area, one 2 and another one 4-year-old. They were brought in by their mother, who is concerned that they may have had some of her iron tablets 1 hour ago at home. She pulled out at least 4-5 tablets from the younger one's mouth. </a:t>
            </a:r>
          </a:p>
          <a:p>
            <a:pPr marL="0" indent="0">
              <a:buNone/>
            </a:pPr>
            <a:r>
              <a:rPr lang="en-AU" sz="2400" dirty="0"/>
              <a:t>According to mother there were 30 tablets in the bottle, with 105mg elemental iron in each tablet.</a:t>
            </a:r>
          </a:p>
          <a:p>
            <a:pPr marL="0" indent="0">
              <a:buNone/>
            </a:pPr>
            <a:endParaRPr lang="en-AU" sz="2400" dirty="0"/>
          </a:p>
          <a:p>
            <a:r>
              <a:rPr lang="en-US" sz="2400" dirty="0"/>
              <a:t>What is your risk assessment in this situation?</a:t>
            </a:r>
          </a:p>
        </p:txBody>
      </p:sp>
    </p:spTree>
    <p:extLst>
      <p:ext uri="{BB962C8B-B14F-4D97-AF65-F5344CB8AC3E}">
        <p14:creationId xmlns:p14="http://schemas.microsoft.com/office/powerpoint/2010/main" val="1325138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5E1AE-0CA2-C04D-81F6-BB3361033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BC087FFC-50CE-3D42-BF41-43828EE30A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9066" y="128588"/>
            <a:ext cx="6572845" cy="2586037"/>
          </a:xfrm>
        </p:spPr>
      </p:pic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FEEA54D0-C8A1-B146-A89F-9946BECE29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9928" y="2214562"/>
            <a:ext cx="6013006" cy="45148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961FA92-8CAF-DE45-A276-008B95A53DB0}"/>
              </a:ext>
            </a:extLst>
          </p:cNvPr>
          <p:cNvSpPr txBox="1"/>
          <p:nvPr/>
        </p:nvSpPr>
        <p:spPr>
          <a:xfrm>
            <a:off x="542925" y="5300663"/>
            <a:ext cx="490061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Toxicology handbook</a:t>
            </a:r>
          </a:p>
          <a:p>
            <a:r>
              <a:rPr lang="en-US" dirty="0"/>
              <a:t>Lindsay Murray, Mark Little, Ovidiu </a:t>
            </a:r>
            <a:r>
              <a:rPr lang="en-US" dirty="0" err="1"/>
              <a:t>Pascu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242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6C88E-F5A8-A44E-BF22-3980D7D03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27312"/>
            <a:ext cx="10515600" cy="1603375"/>
          </a:xfrm>
        </p:spPr>
        <p:txBody>
          <a:bodyPr/>
          <a:lstStyle/>
          <a:p>
            <a:r>
              <a:rPr lang="en-US" dirty="0"/>
              <a:t>After initial assessment you have confirmed that in total 24 tablets are missing. </a:t>
            </a:r>
          </a:p>
          <a:p>
            <a:r>
              <a:rPr lang="en-US" dirty="0"/>
              <a:t>How will you investigate further?</a:t>
            </a:r>
          </a:p>
        </p:txBody>
      </p:sp>
    </p:spTree>
    <p:extLst>
      <p:ext uri="{BB962C8B-B14F-4D97-AF65-F5344CB8AC3E}">
        <p14:creationId xmlns:p14="http://schemas.microsoft.com/office/powerpoint/2010/main" val="3960996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film, indoor, sitting, photo&#10;&#10;Description automatically generated">
            <a:extLst>
              <a:ext uri="{FF2B5EF4-FFF2-40B4-BE49-F238E27FC236}">
                <a16:creationId xmlns:a16="http://schemas.microsoft.com/office/drawing/2014/main" id="{6A42F0AC-7293-CF41-AB3C-86ACE4AC7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7825" y="274134"/>
            <a:ext cx="5097526" cy="557106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D35556-BDA7-0743-932C-075AED73658C}"/>
              </a:ext>
            </a:extLst>
          </p:cNvPr>
          <p:cNvSpPr txBox="1"/>
          <p:nvPr/>
        </p:nvSpPr>
        <p:spPr>
          <a:xfrm>
            <a:off x="1636649" y="3059668"/>
            <a:ext cx="3041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Interpret the Abdominal X ray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C22840-7AA5-0C42-B317-AD9659AAE664}"/>
              </a:ext>
            </a:extLst>
          </p:cNvPr>
          <p:cNvSpPr txBox="1"/>
          <p:nvPr/>
        </p:nvSpPr>
        <p:spPr>
          <a:xfrm>
            <a:off x="5765038" y="5845201"/>
            <a:ext cx="448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AXR of 2 years old child</a:t>
            </a:r>
          </a:p>
        </p:txBody>
      </p:sp>
    </p:spTree>
    <p:extLst>
      <p:ext uri="{BB962C8B-B14F-4D97-AF65-F5344CB8AC3E}">
        <p14:creationId xmlns:p14="http://schemas.microsoft.com/office/powerpoint/2010/main" val="1351824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DF5A8-565C-AD48-8803-A133545AD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51112"/>
            <a:ext cx="10515600" cy="17557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It is now confirmed that only the 2-year-old had the tablets, is currently asymptomatic.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will you manage the patient from here?</a:t>
            </a:r>
          </a:p>
        </p:txBody>
      </p:sp>
    </p:spTree>
    <p:extLst>
      <p:ext uri="{BB962C8B-B14F-4D97-AF65-F5344CB8AC3E}">
        <p14:creationId xmlns:p14="http://schemas.microsoft.com/office/powerpoint/2010/main" val="4277558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8AB5D-7156-D048-AC4D-E58873EEE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800" y="3103562"/>
            <a:ext cx="10515600" cy="650875"/>
          </a:xfrm>
        </p:spPr>
        <p:txBody>
          <a:bodyPr/>
          <a:lstStyle/>
          <a:p>
            <a:r>
              <a:rPr lang="en-US" dirty="0"/>
              <a:t>Don’t forget the safety net- form (Injury form).</a:t>
            </a:r>
          </a:p>
        </p:txBody>
      </p:sp>
    </p:spTree>
    <p:extLst>
      <p:ext uri="{BB962C8B-B14F-4D97-AF65-F5344CB8AC3E}">
        <p14:creationId xmlns:p14="http://schemas.microsoft.com/office/powerpoint/2010/main" val="4064649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96DDD-8329-7C44-ABB8-CA986A623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EB845-A8BA-4B43-A21E-7D29C2BA7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Toxicology handbook, Lindsay Murray, Mark Little, Ovidiu </a:t>
            </a:r>
            <a:r>
              <a:rPr lang="en-US" dirty="0" err="1"/>
              <a:t>Pascu</a:t>
            </a:r>
            <a:endParaRPr lang="en-US" dirty="0"/>
          </a:p>
          <a:p>
            <a:r>
              <a:rPr lang="en-AU" dirty="0">
                <a:hlinkClick r:id="rId2"/>
              </a:rPr>
              <a:t>https://litfl.com/iron-overdose/</a:t>
            </a:r>
            <a:endParaRPr lang="en-AU" dirty="0"/>
          </a:p>
          <a:p>
            <a:r>
              <a:rPr lang="en-AU" dirty="0">
                <a:hlinkClick r:id="rId3"/>
              </a:rPr>
              <a:t>https://www.aliem.com/management-iron-toxicity/</a:t>
            </a:r>
            <a:endParaRPr lang="en-AU" dirty="0"/>
          </a:p>
          <a:p>
            <a:r>
              <a:rPr lang="en-AU" dirty="0">
                <a:hlinkClick r:id="rId4"/>
              </a:rPr>
              <a:t>https://www.rch.org.au/clinicalguide/guideline_index/Iron_poisoning/</a:t>
            </a:r>
            <a:endParaRPr lang="en-AU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31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897</Words>
  <Application>Microsoft Macintosh PowerPoint</Application>
  <PresentationFormat>Widescreen</PresentationFormat>
  <Paragraphs>108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Case of the week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of the week</dc:title>
  <dc:creator>Bhowmik, Ps</dc:creator>
  <cp:lastModifiedBy>Bhowmik, Ps</cp:lastModifiedBy>
  <cp:revision>10</cp:revision>
  <dcterms:created xsi:type="dcterms:W3CDTF">2020-05-19T03:20:11Z</dcterms:created>
  <dcterms:modified xsi:type="dcterms:W3CDTF">2020-05-31T08:33:36Z</dcterms:modified>
</cp:coreProperties>
</file>