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0" r:id="rId4"/>
    <p:sldId id="258" r:id="rId5"/>
    <p:sldId id="261" r:id="rId6"/>
    <p:sldId id="262" r:id="rId7"/>
    <p:sldId id="259"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57767"/>
  </p:normalViewPr>
  <p:slideViewPr>
    <p:cSldViewPr snapToGrid="0" snapToObjects="1">
      <p:cViewPr varScale="1">
        <p:scale>
          <a:sx n="58" d="100"/>
          <a:sy n="58" d="100"/>
        </p:scale>
        <p:origin x="26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8E407F-5FBA-A44F-8B38-280AE1E628DB}" type="datetimeFigureOut">
              <a:rPr lang="en-US" smtClean="0"/>
              <a:t>6/2/20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50E0F-5C4D-5342-8453-E14FA0F2F22D}" type="slidenum">
              <a:rPr lang="en-US" smtClean="0"/>
              <a:t>‹#›</a:t>
            </a:fld>
            <a:endParaRPr lang="en-US"/>
          </a:p>
        </p:txBody>
      </p:sp>
    </p:spTree>
    <p:extLst>
      <p:ext uri="{BB962C8B-B14F-4D97-AF65-F5344CB8AC3E}">
        <p14:creationId xmlns:p14="http://schemas.microsoft.com/office/powerpoint/2010/main" val="391221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rebelem.com/tpa-associated-angioedema/"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rebelem.com/tpa-associated-angioedema/" TargetMode="External"/><Relationship Id="rId3" Type="http://schemas.openxmlformats.org/officeDocument/2006/relationships/hyperlink" Target="https://pubmed.ncbi.nlm.nih.gov/?term=Hill+MD&amp;cauthor_id=15883405" TargetMode="External"/><Relationship Id="rId7" Type="http://schemas.openxmlformats.org/officeDocument/2006/relationships/hyperlink" Target="https://rebelem.com/author/mastinmd/"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pubmed.ncbi.nlm.nih.gov/?term=Canadian+Alteplase+for+Stroke+Effectiveness+Study+%28CASES%29+Investigators%5BCorporate+Author%5D" TargetMode="External"/><Relationship Id="rId5" Type="http://schemas.openxmlformats.org/officeDocument/2006/relationships/hyperlink" Target="https://pubmed.ncbi.nlm.nih.gov/?term=Buchan+AM&amp;cauthor_id=15883405" TargetMode="External"/><Relationship Id="rId4" Type="http://schemas.openxmlformats.org/officeDocument/2006/relationships/hyperlink" Target="https://pubmed.ncbi.nlm.nih.gov/15883405/#affiliation-1"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ubmed/?term=Misra%20L%5BAuthor%5D&amp;cauthor=true&amp;cauthor_uid=27601734"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ncbi.nlm.nih.gov/pubmed/?term=Trentman%20TL%5BAuthor%5D&amp;cauthor=true&amp;cauthor_uid=27601734" TargetMode="External"/><Relationship Id="rId4" Type="http://schemas.openxmlformats.org/officeDocument/2006/relationships/hyperlink" Target="https://www.ncbi.nlm.nih.gov/pubmed/?term=Khurmi%20N%5BAuthor%5D&amp;cauthor=true&amp;cauthor_uid=2760173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rebelem.com/author/mastinmd/"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rebelem.com/tpa-associated-angioedema/"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ncbi.nlm.nih.gov/pubmed/?term=Khalid%20M%5BAuthor%5D&amp;cauthor=true&amp;cauthor_uid=29850387" TargetMode="External"/><Relationship Id="rId3" Type="http://schemas.openxmlformats.org/officeDocument/2006/relationships/hyperlink" Target="https://pubmed.ncbi.nlm.nih.gov/?term=Fugate+JE&amp;cauthor_id=22311232" TargetMode="External"/><Relationship Id="rId7" Type="http://schemas.openxmlformats.org/officeDocument/2006/relationships/hyperlink" Target="https://emcrit.org/ibcc/angioedema/"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pubmed.ncbi.nlm.nih.gov/?term=Wijdicks+EF&amp;cauthor_id=22311232" TargetMode="External"/><Relationship Id="rId11" Type="http://schemas.openxmlformats.org/officeDocument/2006/relationships/hyperlink" Target="https://www.ncbi.nlm.nih.gov/pubmed/?term=Ayub%20MT%5BAuthor%5D&amp;cauthor=true&amp;cauthor_uid=29850387" TargetMode="External"/><Relationship Id="rId5" Type="http://schemas.openxmlformats.org/officeDocument/2006/relationships/hyperlink" Target="https://pubmed.ncbi.nlm.nih.gov/?term=Kalimullah+EA&amp;cauthor_id=22311232" TargetMode="External"/><Relationship Id="rId10" Type="http://schemas.openxmlformats.org/officeDocument/2006/relationships/hyperlink" Target="https://www.ncbi.nlm.nih.gov/pubmed/?term=Alkawaleet%20Y%5BAuthor%5D&amp;cauthor=true&amp;cauthor_uid=29850387" TargetMode="External"/><Relationship Id="rId4" Type="http://schemas.openxmlformats.org/officeDocument/2006/relationships/hyperlink" Target="https://pubmed.ncbi.nlm.nih.gov/22311232/#affiliation-1" TargetMode="External"/><Relationship Id="rId9" Type="http://schemas.openxmlformats.org/officeDocument/2006/relationships/hyperlink" Target="https://www.ncbi.nlm.nih.gov/pubmed/?term=Kanaa%20M%5BAuthor%5D&amp;cauthor=true&amp;cauthor_uid=2985038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hlinkClick r:id="rId3"/>
              </a:rPr>
              <a:t>https://rebelem.com/tpa-associated-angioedema/</a:t>
            </a:r>
            <a:endParaRPr lang="en-AU" dirty="0"/>
          </a:p>
          <a:p>
            <a:endParaRPr lang="en-US" dirty="0"/>
          </a:p>
        </p:txBody>
      </p:sp>
      <p:sp>
        <p:nvSpPr>
          <p:cNvPr id="4" name="Slide Number Placeholder 3"/>
          <p:cNvSpPr>
            <a:spLocks noGrp="1"/>
          </p:cNvSpPr>
          <p:nvPr>
            <p:ph type="sldNum" sz="quarter" idx="5"/>
          </p:nvPr>
        </p:nvSpPr>
        <p:spPr/>
        <p:txBody>
          <a:bodyPr/>
          <a:lstStyle/>
          <a:p>
            <a:fld id="{C7750E0F-5C4D-5342-8453-E14FA0F2F22D}" type="slidenum">
              <a:rPr lang="en-US" smtClean="0"/>
              <a:t>2</a:t>
            </a:fld>
            <a:endParaRPr lang="en-US"/>
          </a:p>
        </p:txBody>
      </p:sp>
    </p:spTree>
    <p:extLst>
      <p:ext uri="{BB962C8B-B14F-4D97-AF65-F5344CB8AC3E}">
        <p14:creationId xmlns:p14="http://schemas.microsoft.com/office/powerpoint/2010/main" val="4198813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Differential diagnosis-</a:t>
            </a:r>
          </a:p>
          <a:p>
            <a:pPr marL="228600" indent="-228600">
              <a:buAutoNum type="arabicPeriod"/>
            </a:pPr>
            <a:r>
              <a:rPr lang="en-US" dirty="0"/>
              <a:t>Angioedema- </a:t>
            </a:r>
          </a:p>
          <a:p>
            <a:pPr marL="685800" lvl="1" indent="-228600">
              <a:buFont typeface="Arial" panose="020B0604020202020204" pitchFamily="34" charset="0"/>
              <a:buChar char="•"/>
            </a:pPr>
            <a:r>
              <a:rPr lang="en-US" dirty="0" err="1"/>
              <a:t>IgE</a:t>
            </a:r>
            <a:r>
              <a:rPr lang="en-US" dirty="0"/>
              <a:t> mediated/ Histamine mediated- Allergic reaction to </a:t>
            </a:r>
            <a:r>
              <a:rPr lang="en-US" dirty="0" err="1"/>
              <a:t>tPA</a:t>
            </a:r>
            <a:endParaRPr lang="en-US" dirty="0"/>
          </a:p>
          <a:p>
            <a:pPr marL="685800" lvl="1" indent="-228600">
              <a:buFont typeface="Arial" panose="020B0604020202020204" pitchFamily="34" charset="0"/>
              <a:buChar char="•"/>
            </a:pPr>
            <a:r>
              <a:rPr lang="en-US" dirty="0"/>
              <a:t>Bradykinin mediated angioedema, risk is higher if they are already on ACEI</a:t>
            </a:r>
          </a:p>
          <a:p>
            <a:pPr marL="228600" lvl="0" indent="-228600">
              <a:buFont typeface="+mj-lt"/>
              <a:buAutoNum type="arabicPeriod"/>
            </a:pPr>
            <a:r>
              <a:rPr lang="en-US" dirty="0"/>
              <a:t>Bleeding- hematoma- unlikely in the absence of ecchymoses</a:t>
            </a:r>
          </a:p>
          <a:p>
            <a:pPr marL="228600" lvl="0" indent="-228600">
              <a:buFont typeface="+mj-lt"/>
              <a:buAutoNum type="arabicPeriod"/>
            </a:pPr>
            <a:r>
              <a:rPr lang="en-US" dirty="0"/>
              <a:t>Other differential diagnosis of facial swelling is unlikely in this situation</a:t>
            </a:r>
          </a:p>
          <a:p>
            <a:pPr marL="685800" lvl="1" indent="-228600">
              <a:buFont typeface="Arial" panose="020B0604020202020204" pitchFamily="34" charset="0"/>
              <a:buChar char="•"/>
            </a:pPr>
            <a:endParaRPr lang="en-US" dirty="0"/>
          </a:p>
          <a:p>
            <a:pPr marL="171450" lvl="0" indent="-171450">
              <a:buFont typeface="Arial" panose="020B0604020202020204" pitchFamily="34" charset="0"/>
              <a:buChar char="•"/>
            </a:pPr>
            <a:r>
              <a:rPr lang="en-AU" sz="1200" b="0" i="0" kern="1200" dirty="0">
                <a:solidFill>
                  <a:schemeClr val="tx1"/>
                </a:solidFill>
                <a:effectLst/>
                <a:latin typeface="+mn-lt"/>
                <a:ea typeface="+mn-ea"/>
                <a:cs typeface="+mn-cs"/>
              </a:rPr>
              <a:t>Largest study: A total of 1135 patients were enrolled at 60 centres in all major hospitals across Canada. The registry collected data for an estimated 84% of all treated ischemic stroke patients in the country….. Symptomatic intracranial </a:t>
            </a:r>
            <a:r>
              <a:rPr lang="en-AU" sz="1200" b="0" i="0" kern="1200" dirty="0" err="1">
                <a:solidFill>
                  <a:schemeClr val="tx1"/>
                </a:solidFill>
                <a:effectLst/>
                <a:latin typeface="+mn-lt"/>
                <a:ea typeface="+mn-ea"/>
                <a:cs typeface="+mn-cs"/>
              </a:rPr>
              <a:t>hemorrhage</a:t>
            </a:r>
            <a:r>
              <a:rPr lang="en-AU" sz="1200" b="0" i="0" kern="1200" dirty="0">
                <a:solidFill>
                  <a:schemeClr val="tx1"/>
                </a:solidFill>
                <a:effectLst/>
                <a:latin typeface="+mn-lt"/>
                <a:ea typeface="+mn-ea"/>
                <a:cs typeface="+mn-cs"/>
              </a:rPr>
              <a:t> occurred in only 4.6% of the patients (95% confidence interval [CI] 3.4%-6.0%); however, 75% of these patients died in hospital. </a:t>
            </a:r>
            <a:r>
              <a:rPr lang="en-AU" sz="1200" b="1" i="1" kern="1200" dirty="0">
                <a:solidFill>
                  <a:schemeClr val="tx1"/>
                </a:solidFill>
                <a:effectLst/>
                <a:latin typeface="+mn-lt"/>
                <a:ea typeface="+mn-ea"/>
                <a:cs typeface="+mn-cs"/>
              </a:rPr>
              <a:t>An additional 1.3% (95% CI 0.7%-2.2%) of patients had </a:t>
            </a:r>
            <a:r>
              <a:rPr lang="en-AU" sz="1200" b="1" i="1" kern="1200" dirty="0" err="1">
                <a:solidFill>
                  <a:schemeClr val="tx1"/>
                </a:solidFill>
                <a:effectLst/>
                <a:latin typeface="+mn-lt"/>
                <a:ea typeface="+mn-ea"/>
                <a:cs typeface="+mn-cs"/>
              </a:rPr>
              <a:t>hemiorolingual</a:t>
            </a:r>
            <a:r>
              <a:rPr lang="en-AU" sz="1200" b="1" i="1" kern="1200" dirty="0">
                <a:solidFill>
                  <a:schemeClr val="tx1"/>
                </a:solidFill>
                <a:effectLst/>
                <a:latin typeface="+mn-lt"/>
                <a:ea typeface="+mn-ea"/>
                <a:cs typeface="+mn-cs"/>
              </a:rPr>
              <a:t> angioedema.</a:t>
            </a:r>
          </a:p>
          <a:p>
            <a:r>
              <a:rPr lang="en-AU" sz="1200" b="1" i="0" kern="1200" dirty="0">
                <a:solidFill>
                  <a:schemeClr val="tx1"/>
                </a:solidFill>
                <a:effectLst/>
                <a:latin typeface="+mn-lt"/>
                <a:ea typeface="+mn-ea"/>
                <a:cs typeface="+mn-cs"/>
              </a:rPr>
              <a:t>Thrombolysis for Acute Ischemic Stroke: Results of the Canadian Alteplase for Stroke Effectiveness Study</a:t>
            </a:r>
          </a:p>
          <a:p>
            <a:r>
              <a:rPr lang="en-AU" sz="1200" b="0" i="0" u="none" strike="noStrike" kern="1200" dirty="0">
                <a:solidFill>
                  <a:schemeClr val="tx1"/>
                </a:solidFill>
                <a:effectLst/>
                <a:latin typeface="+mn-lt"/>
                <a:ea typeface="+mn-ea"/>
                <a:cs typeface="+mn-cs"/>
                <a:hlinkClick r:id="rId3"/>
              </a:rPr>
              <a:t>Michael D Hill</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4"/>
              </a:rPr>
              <a:t>1</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5"/>
              </a:rPr>
              <a:t>Alastair M Buchan</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6"/>
              </a:rPr>
              <a:t>Canadian Alteplase for Stroke Effectiveness Study (CASES) Investigators</a:t>
            </a:r>
            <a:endParaRPr lang="en-AU" sz="1200" b="0" i="0" u="none" strike="noStrike" kern="1200" dirty="0">
              <a:solidFill>
                <a:schemeClr val="tx1"/>
              </a:solidFill>
              <a:effectLst/>
              <a:latin typeface="+mn-lt"/>
              <a:ea typeface="+mn-ea"/>
              <a:cs typeface="+mn-cs"/>
            </a:endParaRPr>
          </a:p>
          <a:p>
            <a:endParaRPr lang="en-AU" sz="1200" b="0" i="0" u="none" strike="noStrike" kern="1200" dirty="0">
              <a:solidFill>
                <a:schemeClr val="tx1"/>
              </a:solidFill>
              <a:effectLst/>
              <a:latin typeface="+mn-lt"/>
              <a:ea typeface="+mn-ea"/>
              <a:cs typeface="+mn-cs"/>
            </a:endParaRPr>
          </a:p>
          <a:p>
            <a:r>
              <a:rPr lang="en-AU" sz="1200" b="1" i="0" u="none" strike="noStrike" kern="1200" dirty="0">
                <a:solidFill>
                  <a:schemeClr val="tx1"/>
                </a:solidFill>
                <a:effectLst/>
                <a:latin typeface="+mn-lt"/>
                <a:ea typeface="+mn-ea"/>
                <a:cs typeface="+mn-cs"/>
              </a:rPr>
              <a:t>Issues-</a:t>
            </a:r>
          </a:p>
          <a:p>
            <a:pPr marL="228600" indent="-228600">
              <a:buAutoNum type="arabicPeriod"/>
            </a:pPr>
            <a:r>
              <a:rPr lang="en-AU" sz="1200" b="0" i="0" u="none" strike="noStrike" kern="1200" dirty="0">
                <a:solidFill>
                  <a:schemeClr val="tx1"/>
                </a:solidFill>
                <a:effectLst/>
                <a:latin typeface="+mn-lt"/>
                <a:ea typeface="+mn-ea"/>
                <a:cs typeface="+mn-cs"/>
              </a:rPr>
              <a:t>Potential critical airway obstruction</a:t>
            </a:r>
          </a:p>
          <a:p>
            <a:pPr marL="228600" indent="-228600">
              <a:buAutoNum type="arabicPeriod"/>
            </a:pPr>
            <a:r>
              <a:rPr lang="en-AU" sz="1200" b="0" i="0" u="none" strike="noStrike" kern="1200" dirty="0">
                <a:solidFill>
                  <a:schemeClr val="tx1"/>
                </a:solidFill>
                <a:effectLst/>
                <a:latin typeface="+mn-lt"/>
                <a:ea typeface="+mn-ea"/>
                <a:cs typeface="+mn-cs"/>
              </a:rPr>
              <a:t>Haemorrhagic risk which will further complicate any intervention </a:t>
            </a:r>
          </a:p>
          <a:p>
            <a:pPr marL="228600" indent="-228600">
              <a:buAutoNum type="arabicPeriod"/>
            </a:pPr>
            <a:endParaRPr lang="en-AU" sz="1200" b="0" i="0" u="none" strike="noStrike" kern="1200" dirty="0">
              <a:solidFill>
                <a:schemeClr val="tx1"/>
              </a:solidFill>
              <a:effectLst/>
              <a:latin typeface="+mn-lt"/>
              <a:ea typeface="+mn-ea"/>
              <a:cs typeface="+mn-cs"/>
            </a:endParaRPr>
          </a:p>
          <a:p>
            <a:pPr marL="0" indent="0">
              <a:buNone/>
            </a:pPr>
            <a:r>
              <a:rPr lang="en-AU" sz="1200" b="1" i="0" u="none" strike="noStrike" kern="1200" dirty="0">
                <a:solidFill>
                  <a:schemeClr val="tx1"/>
                </a:solidFill>
                <a:effectLst/>
                <a:latin typeface="+mn-lt"/>
                <a:ea typeface="+mn-ea"/>
                <a:cs typeface="+mn-cs"/>
              </a:rPr>
              <a:t>Approach-</a:t>
            </a:r>
          </a:p>
          <a:p>
            <a:pPr marL="0" indent="0">
              <a:buNone/>
            </a:pPr>
            <a:r>
              <a:rPr lang="en-AU" sz="1200" b="0" i="0" u="none" strike="noStrike" kern="1200" dirty="0">
                <a:solidFill>
                  <a:schemeClr val="tx1"/>
                </a:solidFill>
                <a:effectLst/>
                <a:latin typeface="+mn-lt"/>
                <a:ea typeface="+mn-ea"/>
                <a:cs typeface="+mn-cs"/>
              </a:rPr>
              <a:t>Call for help- early involvement of emergency consultant on call and anaesthetics team, notification of stroke consultant</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Prepare for difficult intubation- discussed in detail later</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Focused assessment to ascertain the nature of the swelling- angioedema vs haemorrhage ( look for ecchymoses)</a:t>
            </a:r>
          </a:p>
          <a:p>
            <a:pPr marL="0" indent="0">
              <a:buNone/>
            </a:pPr>
            <a:r>
              <a:rPr lang="en-AU" sz="1200" b="0" i="0" u="none" strike="noStrike" kern="1200" dirty="0">
                <a:solidFill>
                  <a:schemeClr val="tx1"/>
                </a:solidFill>
                <a:effectLst/>
                <a:latin typeface="+mn-lt"/>
                <a:ea typeface="+mn-ea"/>
                <a:cs typeface="+mn-cs"/>
              </a:rPr>
              <a:t>The cause of angioedema- anaphylactoid vs bradykinin mediated reaction (look for urticaria, erythema)</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A- tongue, floor of mouth involvement, signs of impending upper airway obstruction- stridor, respiratory distress, excessive secretions- unable to manage </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B- associated bronchospasm, air-entry </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C- circulatory collapse</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D- conscious state</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Exposure- look for signs of allergic reaction- urticaria and erythema, other bleeding sites</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2x large IV cannula </a:t>
            </a:r>
          </a:p>
          <a:p>
            <a:pPr marL="0" indent="0">
              <a:buNone/>
            </a:pPr>
            <a:r>
              <a:rPr lang="en-AU" sz="1200" b="0" i="0" u="none" strike="noStrike" kern="1200" dirty="0">
                <a:solidFill>
                  <a:schemeClr val="tx1"/>
                </a:solidFill>
                <a:effectLst/>
                <a:latin typeface="+mn-lt"/>
                <a:ea typeface="+mn-ea"/>
                <a:cs typeface="+mn-cs"/>
              </a:rPr>
              <a:t>Fluids in hypotensive </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u="none" strike="noStrike" kern="1200" dirty="0">
                <a:solidFill>
                  <a:schemeClr val="tx1"/>
                </a:solidFill>
                <a:effectLst/>
                <a:latin typeface="+mn-lt"/>
                <a:ea typeface="+mn-ea"/>
                <a:cs typeface="+mn-cs"/>
              </a:rPr>
              <a:t>Adrenaline if anaphylaxis or the cause of angioedema in not clear- IM injection</a:t>
            </a:r>
          </a:p>
          <a:p>
            <a:pPr marL="0" indent="0">
              <a:buNone/>
            </a:pPr>
            <a:r>
              <a:rPr lang="en-AU" sz="1200" b="0" i="0" u="none" strike="noStrike" kern="1200" dirty="0">
                <a:solidFill>
                  <a:schemeClr val="tx1"/>
                </a:solidFill>
                <a:effectLst/>
                <a:latin typeface="+mn-lt"/>
                <a:ea typeface="+mn-ea"/>
                <a:cs typeface="+mn-cs"/>
              </a:rPr>
              <a:t>Anti histamine and Steroids (their effectiveness in anaphylaxis is a discussion for another day)</a:t>
            </a:r>
          </a:p>
          <a:p>
            <a:pPr marL="0" indent="0">
              <a:buNone/>
            </a:pPr>
            <a:endParaRPr lang="en-AU" sz="1200" b="0" i="0" u="none" strike="noStrike" kern="1200" dirty="0">
              <a:solidFill>
                <a:schemeClr val="tx1"/>
              </a:solidFill>
              <a:effectLst/>
              <a:latin typeface="+mn-lt"/>
              <a:ea typeface="+mn-ea"/>
              <a:cs typeface="+mn-cs"/>
            </a:endParaRPr>
          </a:p>
          <a:p>
            <a:pPr marL="0" indent="0">
              <a:buNone/>
            </a:pPr>
            <a:r>
              <a:rPr lang="en-AU" sz="1200" b="0" i="0" kern="1200" dirty="0">
                <a:solidFill>
                  <a:schemeClr val="tx1"/>
                </a:solidFill>
                <a:effectLst/>
                <a:latin typeface="+mn-lt"/>
                <a:ea typeface="+mn-ea"/>
                <a:cs typeface="+mn-cs"/>
              </a:rPr>
              <a:t>“</a:t>
            </a:r>
            <a:r>
              <a:rPr lang="en-AU" sz="1200" b="0" i="1" kern="1200" dirty="0">
                <a:solidFill>
                  <a:schemeClr val="tx1"/>
                </a:solidFill>
                <a:effectLst/>
                <a:latin typeface="+mn-lt"/>
                <a:ea typeface="+mn-ea"/>
                <a:cs typeface="+mn-cs"/>
              </a:rPr>
              <a:t>Most of these cases of angioedema have a mild, self-limited, and benign course. While </a:t>
            </a:r>
            <a:r>
              <a:rPr lang="en-AU" sz="1200" b="0" i="1" kern="1200" dirty="0" err="1">
                <a:solidFill>
                  <a:schemeClr val="tx1"/>
                </a:solidFill>
                <a:effectLst/>
                <a:latin typeface="+mn-lt"/>
                <a:ea typeface="+mn-ea"/>
                <a:cs typeface="+mn-cs"/>
              </a:rPr>
              <a:t>tPA</a:t>
            </a:r>
            <a:r>
              <a:rPr lang="en-AU" sz="1200" b="0" i="1" kern="1200" dirty="0">
                <a:solidFill>
                  <a:schemeClr val="tx1"/>
                </a:solidFill>
                <a:effectLst/>
                <a:latin typeface="+mn-lt"/>
                <a:ea typeface="+mn-ea"/>
                <a:cs typeface="+mn-cs"/>
              </a:rPr>
              <a:t> is infusing, the patient should be monitored every fifteen minutes.  With the development of symptoms, the infusion of </a:t>
            </a:r>
            <a:r>
              <a:rPr lang="en-AU" sz="1200" b="0" i="1" kern="1200" dirty="0" err="1">
                <a:solidFill>
                  <a:schemeClr val="tx1"/>
                </a:solidFill>
                <a:effectLst/>
                <a:latin typeface="+mn-lt"/>
                <a:ea typeface="+mn-ea"/>
                <a:cs typeface="+mn-cs"/>
              </a:rPr>
              <a:t>tPA</a:t>
            </a:r>
            <a:r>
              <a:rPr lang="en-AU" sz="1200" b="0" i="1" kern="1200" dirty="0">
                <a:solidFill>
                  <a:schemeClr val="tx1"/>
                </a:solidFill>
                <a:effectLst/>
                <a:latin typeface="+mn-lt"/>
                <a:ea typeface="+mn-ea"/>
                <a:cs typeface="+mn-cs"/>
              </a:rPr>
              <a:t> should stop, if not already complete”</a:t>
            </a:r>
          </a:p>
          <a:p>
            <a:pPr fontAlgn="base"/>
            <a:r>
              <a:rPr lang="en-AU" sz="1200" b="1" i="0" kern="1200" dirty="0" err="1">
                <a:solidFill>
                  <a:schemeClr val="tx1"/>
                </a:solidFill>
                <a:effectLst/>
                <a:latin typeface="+mn-lt"/>
                <a:ea typeface="+mn-ea"/>
                <a:cs typeface="+mn-cs"/>
              </a:rPr>
              <a:t>tPA</a:t>
            </a:r>
            <a:r>
              <a:rPr lang="en-AU" sz="1200" b="1" i="0" kern="1200" dirty="0">
                <a:solidFill>
                  <a:schemeClr val="tx1"/>
                </a:solidFill>
                <a:effectLst/>
                <a:latin typeface="+mn-lt"/>
                <a:ea typeface="+mn-ea"/>
                <a:cs typeface="+mn-cs"/>
              </a:rPr>
              <a:t>-Associated Angioedema</a:t>
            </a:r>
          </a:p>
          <a:p>
            <a:pPr fontAlgn="base"/>
            <a:r>
              <a:rPr lang="en-AU" sz="1200" b="1" i="0" u="none" strike="noStrike" kern="1200" dirty="0">
                <a:solidFill>
                  <a:schemeClr val="tx1"/>
                </a:solidFill>
                <a:effectLst/>
                <a:latin typeface="+mn-lt"/>
                <a:ea typeface="+mn-ea"/>
                <a:cs typeface="+mn-cs"/>
                <a:hlinkClick r:id="rId7"/>
              </a:rPr>
              <a:t>Matt Astin</a:t>
            </a:r>
            <a:endParaRPr lang="en-AU" sz="1200" b="0" i="0" kern="1200" dirty="0">
              <a:solidFill>
                <a:schemeClr val="tx1"/>
              </a:solidFill>
              <a:effectLst/>
              <a:latin typeface="+mn-lt"/>
              <a:ea typeface="+mn-ea"/>
              <a:cs typeface="+mn-cs"/>
            </a:endParaRPr>
          </a:p>
          <a:p>
            <a:pPr marL="0" indent="0">
              <a:buNone/>
            </a:pPr>
            <a:r>
              <a:rPr lang="en-AU" dirty="0">
                <a:hlinkClick r:id="rId8"/>
              </a:rPr>
              <a:t>https://rebelem.com/tpa-associated-angioedema/</a:t>
            </a:r>
            <a:endParaRPr lang="en-AU" sz="1200" b="0" i="0" u="none" strike="noStrike" kern="1200" dirty="0">
              <a:solidFill>
                <a:schemeClr val="tx1"/>
              </a:solidFill>
              <a:effectLst/>
              <a:latin typeface="+mn-lt"/>
              <a:ea typeface="+mn-ea"/>
              <a:cs typeface="+mn-cs"/>
            </a:endParaRPr>
          </a:p>
          <a:p>
            <a:pPr marL="0" indent="0">
              <a:buNone/>
            </a:pPr>
            <a:endParaRPr lang="en-AU" sz="1200" b="0" i="0" kern="1200" dirty="0">
              <a:solidFill>
                <a:schemeClr val="tx1"/>
              </a:solidFill>
              <a:effectLst/>
              <a:latin typeface="+mn-lt"/>
              <a:ea typeface="+mn-ea"/>
              <a:cs typeface="+mn-cs"/>
            </a:endParaRPr>
          </a:p>
          <a:p>
            <a:pPr marL="0" lvl="0" indent="0">
              <a:buFont typeface="Arial" panose="020B0604020202020204" pitchFamily="34" charset="0"/>
              <a:buNone/>
            </a:pPr>
            <a:endParaRPr lang="en-US" b="1" i="1" dirty="0"/>
          </a:p>
        </p:txBody>
      </p:sp>
      <p:sp>
        <p:nvSpPr>
          <p:cNvPr id="4" name="Slide Number Placeholder 3"/>
          <p:cNvSpPr>
            <a:spLocks noGrp="1"/>
          </p:cNvSpPr>
          <p:nvPr>
            <p:ph type="sldNum" sz="quarter" idx="5"/>
          </p:nvPr>
        </p:nvSpPr>
        <p:spPr/>
        <p:txBody>
          <a:bodyPr/>
          <a:lstStyle/>
          <a:p>
            <a:fld id="{C7750E0F-5C4D-5342-8453-E14FA0F2F22D}" type="slidenum">
              <a:rPr lang="en-US" smtClean="0"/>
              <a:t>3</a:t>
            </a:fld>
            <a:endParaRPr lang="en-US"/>
          </a:p>
        </p:txBody>
      </p:sp>
    </p:spTree>
    <p:extLst>
      <p:ext uri="{BB962C8B-B14F-4D97-AF65-F5344CB8AC3E}">
        <p14:creationId xmlns:p14="http://schemas.microsoft.com/office/powerpoint/2010/main" val="118816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a:solidFill>
                  <a:schemeClr val="tx1"/>
                </a:solidFill>
                <a:effectLst/>
                <a:latin typeface="+mn-lt"/>
                <a:ea typeface="+mn-ea"/>
                <a:cs typeface="+mn-cs"/>
              </a:rPr>
              <a:t>Angioedema: Classification, management and emerging therapies for the perioperative physician, 2016</a:t>
            </a:r>
          </a:p>
          <a:p>
            <a:r>
              <a:rPr lang="en-AU" sz="1200" b="0" i="0" kern="1200" dirty="0">
                <a:solidFill>
                  <a:schemeClr val="tx1"/>
                </a:solidFill>
                <a:effectLst/>
                <a:latin typeface="+mn-lt"/>
                <a:ea typeface="+mn-ea"/>
                <a:cs typeface="+mn-cs"/>
                <a:hlinkClick r:id="rId3"/>
              </a:rPr>
              <a:t>Lopa Misra</a:t>
            </a:r>
            <a:r>
              <a:rPr lang="en-AU" sz="1200" b="0" i="0" kern="1200" dirty="0">
                <a:solidFill>
                  <a:schemeClr val="tx1"/>
                </a:solidFill>
                <a:effectLst/>
                <a:latin typeface="+mn-lt"/>
                <a:ea typeface="+mn-ea"/>
                <a:cs typeface="+mn-cs"/>
              </a:rPr>
              <a:t>, </a:t>
            </a:r>
            <a:r>
              <a:rPr lang="en-AU" sz="1200" b="0" i="0" kern="1200" dirty="0">
                <a:solidFill>
                  <a:schemeClr val="tx1"/>
                </a:solidFill>
                <a:effectLst/>
                <a:latin typeface="+mn-lt"/>
                <a:ea typeface="+mn-ea"/>
                <a:cs typeface="+mn-cs"/>
                <a:hlinkClick r:id="rId4"/>
              </a:rPr>
              <a:t>Narjeet Khurmi</a:t>
            </a:r>
            <a:r>
              <a:rPr lang="en-AU" sz="1200" b="0" i="0" kern="1200" dirty="0">
                <a:solidFill>
                  <a:schemeClr val="tx1"/>
                </a:solidFill>
                <a:effectLst/>
                <a:latin typeface="+mn-lt"/>
                <a:ea typeface="+mn-ea"/>
                <a:cs typeface="+mn-cs"/>
              </a:rPr>
              <a:t>, and </a:t>
            </a:r>
            <a:r>
              <a:rPr lang="en-AU" sz="1200" b="0" i="0" kern="1200" dirty="0">
                <a:solidFill>
                  <a:schemeClr val="tx1"/>
                </a:solidFill>
                <a:effectLst/>
                <a:latin typeface="+mn-lt"/>
                <a:ea typeface="+mn-ea"/>
                <a:cs typeface="+mn-cs"/>
                <a:hlinkClick r:id="rId5"/>
              </a:rPr>
              <a:t>Terrence L Trentman</a:t>
            </a:r>
            <a:endParaRPr lang="en-AU"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7750E0F-5C4D-5342-8453-E14FA0F2F22D}" type="slidenum">
              <a:rPr lang="en-US" smtClean="0"/>
              <a:t>4</a:t>
            </a:fld>
            <a:endParaRPr lang="en-US"/>
          </a:p>
        </p:txBody>
      </p:sp>
    </p:spTree>
    <p:extLst>
      <p:ext uri="{BB962C8B-B14F-4D97-AF65-F5344CB8AC3E}">
        <p14:creationId xmlns:p14="http://schemas.microsoft.com/office/powerpoint/2010/main" val="29953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Differentiating allergic and non-allergic angioedema</a:t>
            </a:r>
          </a:p>
        </p:txBody>
      </p:sp>
      <p:sp>
        <p:nvSpPr>
          <p:cNvPr id="4" name="Slide Number Placeholder 3"/>
          <p:cNvSpPr>
            <a:spLocks noGrp="1"/>
          </p:cNvSpPr>
          <p:nvPr>
            <p:ph type="sldNum" sz="quarter" idx="5"/>
          </p:nvPr>
        </p:nvSpPr>
        <p:spPr/>
        <p:txBody>
          <a:bodyPr/>
          <a:lstStyle/>
          <a:p>
            <a:fld id="{C7750E0F-5C4D-5342-8453-E14FA0F2F22D}" type="slidenum">
              <a:rPr lang="en-US" smtClean="0"/>
              <a:t>5</a:t>
            </a:fld>
            <a:endParaRPr lang="en-US"/>
          </a:p>
        </p:txBody>
      </p:sp>
    </p:spTree>
    <p:extLst>
      <p:ext uri="{BB962C8B-B14F-4D97-AF65-F5344CB8AC3E}">
        <p14:creationId xmlns:p14="http://schemas.microsoft.com/office/powerpoint/2010/main" val="3718689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TPA causes angioedema- complex pathophysiology- only for reference if necessary</a:t>
            </a:r>
          </a:p>
          <a:p>
            <a:pPr fontAlgn="base"/>
            <a:endParaRPr lang="en-AU" sz="1200" b="1" i="0" kern="1200" dirty="0">
              <a:solidFill>
                <a:schemeClr val="tx1"/>
              </a:solidFill>
              <a:effectLst/>
              <a:latin typeface="+mn-lt"/>
              <a:ea typeface="+mn-ea"/>
              <a:cs typeface="+mn-cs"/>
            </a:endParaRPr>
          </a:p>
          <a:p>
            <a:pPr fontAlgn="base"/>
            <a:r>
              <a:rPr lang="en-AU" sz="1200" b="1" i="0" kern="1200" dirty="0" err="1">
                <a:solidFill>
                  <a:schemeClr val="tx1"/>
                </a:solidFill>
                <a:effectLst/>
                <a:latin typeface="+mn-lt"/>
                <a:ea typeface="+mn-ea"/>
                <a:cs typeface="+mn-cs"/>
              </a:rPr>
              <a:t>tPA</a:t>
            </a:r>
            <a:r>
              <a:rPr lang="en-AU" sz="1200" b="1" i="0" kern="1200" dirty="0">
                <a:solidFill>
                  <a:schemeClr val="tx1"/>
                </a:solidFill>
                <a:effectLst/>
                <a:latin typeface="+mn-lt"/>
                <a:ea typeface="+mn-ea"/>
                <a:cs typeface="+mn-cs"/>
              </a:rPr>
              <a:t>-Associated Angioedema</a:t>
            </a:r>
          </a:p>
          <a:p>
            <a:pPr fontAlgn="base"/>
            <a:r>
              <a:rPr lang="en-AU" sz="1200" b="1" i="0" u="none" strike="noStrike" kern="1200" dirty="0">
                <a:solidFill>
                  <a:schemeClr val="tx1"/>
                </a:solidFill>
                <a:effectLst/>
                <a:latin typeface="+mn-lt"/>
                <a:ea typeface="+mn-ea"/>
                <a:cs typeface="+mn-cs"/>
                <a:hlinkClick r:id="rId3"/>
              </a:rPr>
              <a:t>Matt Astin</a:t>
            </a:r>
            <a:endParaRPr lang="en-AU" sz="1200" b="0" i="0" kern="1200" dirty="0">
              <a:solidFill>
                <a:schemeClr val="tx1"/>
              </a:solidFill>
              <a:effectLst/>
              <a:latin typeface="+mn-lt"/>
              <a:ea typeface="+mn-ea"/>
              <a:cs typeface="+mn-cs"/>
            </a:endParaRPr>
          </a:p>
          <a:p>
            <a:r>
              <a:rPr lang="en-AU" dirty="0">
                <a:hlinkClick r:id="rId4"/>
              </a:rPr>
              <a:t>https://rebelem.com/tpa-associated-angioedema/</a:t>
            </a:r>
            <a:endParaRPr lang="en-US" dirty="0"/>
          </a:p>
        </p:txBody>
      </p:sp>
      <p:sp>
        <p:nvSpPr>
          <p:cNvPr id="4" name="Slide Number Placeholder 3"/>
          <p:cNvSpPr>
            <a:spLocks noGrp="1"/>
          </p:cNvSpPr>
          <p:nvPr>
            <p:ph type="sldNum" sz="quarter" idx="5"/>
          </p:nvPr>
        </p:nvSpPr>
        <p:spPr/>
        <p:txBody>
          <a:bodyPr/>
          <a:lstStyle/>
          <a:p>
            <a:fld id="{C7750E0F-5C4D-5342-8453-E14FA0F2F22D}" type="slidenum">
              <a:rPr lang="en-US" smtClean="0"/>
              <a:t>6</a:t>
            </a:fld>
            <a:endParaRPr lang="en-US"/>
          </a:p>
        </p:txBody>
      </p:sp>
    </p:spTree>
    <p:extLst>
      <p:ext uri="{BB962C8B-B14F-4D97-AF65-F5344CB8AC3E}">
        <p14:creationId xmlns:p14="http://schemas.microsoft.com/office/powerpoint/2010/main" val="467397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Airway at risk- but patient is no crashing</a:t>
            </a:r>
          </a:p>
          <a:p>
            <a:r>
              <a:rPr lang="en-US" dirty="0"/>
              <a:t>Patient may need intubation soon</a:t>
            </a:r>
          </a:p>
          <a:p>
            <a:endParaRPr lang="en-US" dirty="0"/>
          </a:p>
          <a:p>
            <a:r>
              <a:rPr lang="en-US" dirty="0"/>
              <a:t>Involve anesthetics and ENT if not already done.</a:t>
            </a:r>
          </a:p>
          <a:p>
            <a:endParaRPr lang="en-US" dirty="0"/>
          </a:p>
          <a:p>
            <a:r>
              <a:rPr lang="en-US" dirty="0"/>
              <a:t>IM adrenaline/ Nebulized adrenaline (theoretical risk of increased intracranial bleeding- but safe to be administered according to recent evidences)</a:t>
            </a:r>
          </a:p>
          <a:p>
            <a:endParaRPr lang="en-AU" sz="1200" b="1" i="0" kern="1200" dirty="0">
              <a:solidFill>
                <a:schemeClr val="tx1"/>
              </a:solidFill>
              <a:effectLst/>
              <a:latin typeface="+mn-lt"/>
              <a:ea typeface="+mn-ea"/>
              <a:cs typeface="+mn-cs"/>
            </a:endParaRPr>
          </a:p>
          <a:p>
            <a:r>
              <a:rPr lang="en-AU" sz="1200" b="1" i="0" kern="1200" dirty="0">
                <a:solidFill>
                  <a:schemeClr val="tx1"/>
                </a:solidFill>
                <a:effectLst/>
                <a:latin typeface="+mn-lt"/>
                <a:ea typeface="+mn-ea"/>
                <a:cs typeface="+mn-cs"/>
              </a:rPr>
              <a:t>Angioedema After </a:t>
            </a:r>
            <a:r>
              <a:rPr lang="en-AU" sz="1200" b="1" i="0" kern="1200" dirty="0" err="1">
                <a:solidFill>
                  <a:schemeClr val="tx1"/>
                </a:solidFill>
                <a:effectLst/>
                <a:latin typeface="+mn-lt"/>
                <a:ea typeface="+mn-ea"/>
                <a:cs typeface="+mn-cs"/>
              </a:rPr>
              <a:t>tPA</a:t>
            </a:r>
            <a:r>
              <a:rPr lang="en-AU" sz="1200" b="1" i="0" kern="1200" dirty="0">
                <a:solidFill>
                  <a:schemeClr val="tx1"/>
                </a:solidFill>
                <a:effectLst/>
                <a:latin typeface="+mn-lt"/>
                <a:ea typeface="+mn-ea"/>
                <a:cs typeface="+mn-cs"/>
              </a:rPr>
              <a:t>: What </a:t>
            </a:r>
            <a:r>
              <a:rPr lang="en-AU" sz="1200" b="1" i="0" kern="1200" dirty="0" err="1">
                <a:solidFill>
                  <a:schemeClr val="tx1"/>
                </a:solidFill>
                <a:effectLst/>
                <a:latin typeface="+mn-lt"/>
                <a:ea typeface="+mn-ea"/>
                <a:cs typeface="+mn-cs"/>
              </a:rPr>
              <a:t>Neurointensivists</a:t>
            </a:r>
            <a:r>
              <a:rPr lang="en-AU" sz="1200" b="1" i="0" kern="1200" dirty="0">
                <a:solidFill>
                  <a:schemeClr val="tx1"/>
                </a:solidFill>
                <a:effectLst/>
                <a:latin typeface="+mn-lt"/>
                <a:ea typeface="+mn-ea"/>
                <a:cs typeface="+mn-cs"/>
              </a:rPr>
              <a:t> Should Know, 2012</a:t>
            </a:r>
          </a:p>
          <a:p>
            <a:r>
              <a:rPr lang="en-AU" sz="1200" b="0" i="0" u="none" strike="noStrike" kern="1200" dirty="0">
                <a:solidFill>
                  <a:schemeClr val="tx1"/>
                </a:solidFill>
                <a:effectLst/>
                <a:latin typeface="+mn-lt"/>
                <a:ea typeface="+mn-ea"/>
                <a:cs typeface="+mn-cs"/>
                <a:hlinkClick r:id="rId3"/>
              </a:rPr>
              <a:t>Jennifer E Fugate</a:t>
            </a:r>
            <a:r>
              <a:rPr lang="en-AU" sz="1200" b="0" i="0" kern="1200" baseline="30000" dirty="0">
                <a:solidFill>
                  <a:schemeClr val="tx1"/>
                </a:solidFill>
                <a:effectLst/>
                <a:latin typeface="+mn-lt"/>
                <a:ea typeface="+mn-ea"/>
                <a:cs typeface="+mn-cs"/>
              </a:rPr>
              <a:t> </a:t>
            </a:r>
            <a:r>
              <a:rPr lang="en-AU" sz="1200" b="0" i="0" u="none" strike="noStrike" kern="1200" baseline="30000" dirty="0">
                <a:solidFill>
                  <a:schemeClr val="tx1"/>
                </a:solidFill>
                <a:effectLst/>
                <a:latin typeface="+mn-lt"/>
                <a:ea typeface="+mn-ea"/>
                <a:cs typeface="+mn-cs"/>
                <a:hlinkClick r:id="rId4"/>
              </a:rPr>
              <a:t>1</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5"/>
              </a:rPr>
              <a:t>Ejaaz A Kalimullah</a:t>
            </a:r>
            <a:r>
              <a:rPr lang="en-AU" sz="1200" b="0" i="0" kern="1200" dirty="0">
                <a:solidFill>
                  <a:schemeClr val="tx1"/>
                </a:solidFill>
                <a:effectLst/>
                <a:latin typeface="+mn-lt"/>
                <a:ea typeface="+mn-ea"/>
                <a:cs typeface="+mn-cs"/>
              </a:rPr>
              <a:t>, </a:t>
            </a:r>
            <a:r>
              <a:rPr lang="en-AU" sz="1200" b="0" i="0" u="none" strike="noStrike" kern="1200" dirty="0">
                <a:solidFill>
                  <a:schemeClr val="tx1"/>
                </a:solidFill>
                <a:effectLst/>
                <a:latin typeface="+mn-lt"/>
                <a:ea typeface="+mn-ea"/>
                <a:cs typeface="+mn-cs"/>
                <a:hlinkClick r:id="rId6"/>
              </a:rPr>
              <a:t>Eelco F M Wijdicks</a:t>
            </a:r>
            <a:endParaRPr lang="en-AU" sz="1200" b="0" i="0" kern="1200" dirty="0">
              <a:solidFill>
                <a:schemeClr val="tx1"/>
              </a:solidFill>
              <a:effectLst/>
              <a:latin typeface="+mn-lt"/>
              <a:ea typeface="+mn-ea"/>
              <a:cs typeface="+mn-cs"/>
            </a:endParaRPr>
          </a:p>
          <a:p>
            <a:endParaRPr lang="en-US" dirty="0"/>
          </a:p>
          <a:p>
            <a:r>
              <a:rPr lang="en-US" b="1" dirty="0"/>
              <a:t>Awake double set up intubation- (</a:t>
            </a:r>
            <a:r>
              <a:rPr lang="en-AU" dirty="0">
                <a:hlinkClick r:id="rId7"/>
              </a:rPr>
              <a:t>https://emcrit.org/ibcc/angioedema/</a:t>
            </a:r>
            <a:r>
              <a:rPr lang="en-AU" dirty="0"/>
              <a:t>)</a:t>
            </a:r>
            <a:endParaRPr lang="en-US" b="1" dirty="0"/>
          </a:p>
          <a:p>
            <a:r>
              <a:rPr lang="en-US" dirty="0"/>
              <a:t>Fiber optic intubation in the theatre in awake patient will be ideal in this situation. </a:t>
            </a:r>
          </a:p>
          <a:p>
            <a:r>
              <a:rPr lang="en-US" dirty="0"/>
              <a:t>Front of neck access to be prepared and be ready at the same time (significant bleeding risk as patient is post thrombolysis- nightmare situation)</a:t>
            </a:r>
          </a:p>
          <a:p>
            <a:endParaRPr lang="en-US" dirty="0"/>
          </a:p>
          <a:p>
            <a:r>
              <a:rPr lang="en-US" dirty="0"/>
              <a:t>Other drugs to consider- discuss with immunologist</a:t>
            </a:r>
          </a:p>
          <a:p>
            <a:pPr marL="228600" indent="-228600">
              <a:buAutoNum type="arabicPeriod"/>
            </a:pPr>
            <a:r>
              <a:rPr lang="en-US" b="1" dirty="0"/>
              <a:t>Tranexamic acid</a:t>
            </a:r>
            <a:r>
              <a:rPr lang="en-US" dirty="0"/>
              <a:t>- used for several years for hereditary or bradykinin mediated angioedema, contraindicated in this scenario as patient has stroke</a:t>
            </a:r>
          </a:p>
          <a:p>
            <a:pPr marL="228600" indent="-228600">
              <a:buAutoNum type="arabicPeriod"/>
            </a:pPr>
            <a:r>
              <a:rPr lang="en-US" b="1" dirty="0"/>
              <a:t>FFP</a:t>
            </a:r>
            <a:r>
              <a:rPr lang="en-US" dirty="0"/>
              <a:t>- reasonable agent to use but may worsens symptoms</a:t>
            </a:r>
          </a:p>
          <a:p>
            <a:pPr marL="228600" indent="-228600">
              <a:buAutoNum type="arabicPeriod"/>
            </a:pPr>
            <a:r>
              <a:rPr lang="en-US" b="1" dirty="0" err="1"/>
              <a:t>Icatibant</a:t>
            </a:r>
            <a:r>
              <a:rPr lang="en-US" dirty="0"/>
              <a:t>- recent evidences are not very promising</a:t>
            </a:r>
          </a:p>
          <a:p>
            <a:pPr marL="228600" indent="-228600">
              <a:buAutoNum type="arabicPeriod"/>
            </a:pPr>
            <a:r>
              <a:rPr lang="en-US" b="1" dirty="0"/>
              <a:t>C1 INH concentrate (</a:t>
            </a:r>
            <a:r>
              <a:rPr lang="en-US" b="1" dirty="0" err="1"/>
              <a:t>Berinert</a:t>
            </a:r>
            <a:r>
              <a:rPr lang="en-US" b="1" dirty="0"/>
              <a:t>)</a:t>
            </a:r>
          </a:p>
          <a:p>
            <a:pPr marL="228600" indent="-228600">
              <a:buAutoNum type="arabicPeriod"/>
            </a:pPr>
            <a:endParaRPr lang="en-US" b="1" dirty="0"/>
          </a:p>
          <a:p>
            <a:pPr marL="0" indent="0">
              <a:buNone/>
            </a:pPr>
            <a:r>
              <a:rPr lang="en-AU" sz="1200" b="0" i="0" kern="1200" dirty="0">
                <a:solidFill>
                  <a:schemeClr val="tx1"/>
                </a:solidFill>
                <a:effectLst/>
                <a:latin typeface="+mn-lt"/>
                <a:ea typeface="+mn-ea"/>
                <a:cs typeface="+mn-cs"/>
              </a:rPr>
              <a:t>“</a:t>
            </a:r>
            <a:r>
              <a:rPr lang="en-AU" sz="1200" b="0" i="1" kern="1200" dirty="0">
                <a:solidFill>
                  <a:schemeClr val="tx1"/>
                </a:solidFill>
                <a:effectLst/>
                <a:latin typeface="+mn-lt"/>
                <a:ea typeface="+mn-ea"/>
                <a:cs typeface="+mn-cs"/>
              </a:rPr>
              <a:t>The use of C1 esterase inhibitor and selective bradykinin inhibitor (</a:t>
            </a:r>
            <a:r>
              <a:rPr lang="en-AU" sz="1200" b="0" i="1" kern="1200" dirty="0" err="1">
                <a:solidFill>
                  <a:schemeClr val="tx1"/>
                </a:solidFill>
                <a:effectLst/>
                <a:latin typeface="+mn-lt"/>
                <a:ea typeface="+mn-ea"/>
                <a:cs typeface="+mn-cs"/>
              </a:rPr>
              <a:t>icatibant</a:t>
            </a:r>
            <a:r>
              <a:rPr lang="en-AU" sz="1200" b="0" i="1" kern="1200" dirty="0">
                <a:solidFill>
                  <a:schemeClr val="tx1"/>
                </a:solidFill>
                <a:effectLst/>
                <a:latin typeface="+mn-lt"/>
                <a:ea typeface="+mn-ea"/>
                <a:cs typeface="+mn-cs"/>
              </a:rPr>
              <a:t>) in </a:t>
            </a:r>
            <a:r>
              <a:rPr lang="en-AU" sz="1200" b="0" i="1" kern="1200" dirty="0" err="1">
                <a:solidFill>
                  <a:schemeClr val="tx1"/>
                </a:solidFill>
                <a:effectLst/>
                <a:latin typeface="+mn-lt"/>
                <a:ea typeface="+mn-ea"/>
                <a:cs typeface="+mn-cs"/>
              </a:rPr>
              <a:t>tPA</a:t>
            </a:r>
            <a:r>
              <a:rPr lang="en-AU" sz="1200" b="0" i="1" kern="1200" dirty="0">
                <a:solidFill>
                  <a:schemeClr val="tx1"/>
                </a:solidFill>
                <a:effectLst/>
                <a:latin typeface="+mn-lt"/>
                <a:ea typeface="+mn-ea"/>
                <a:cs typeface="+mn-cs"/>
              </a:rPr>
              <a:t>-induced angioedema refractory to conservative medical treatment has shown some promise</a:t>
            </a:r>
            <a:r>
              <a:rPr lang="en-AU" sz="1200" b="0" i="0" kern="1200" dirty="0">
                <a:solidFill>
                  <a:schemeClr val="tx1"/>
                </a:solidFill>
                <a:effectLst/>
                <a:latin typeface="+mn-lt"/>
                <a:ea typeface="+mn-ea"/>
                <a:cs typeface="+mn-cs"/>
              </a:rPr>
              <a:t>”</a:t>
            </a:r>
          </a:p>
          <a:p>
            <a:r>
              <a:rPr lang="en-AU" sz="1200" b="1" i="0" kern="1200" dirty="0">
                <a:solidFill>
                  <a:schemeClr val="tx1"/>
                </a:solidFill>
                <a:effectLst/>
                <a:latin typeface="+mn-lt"/>
                <a:ea typeface="+mn-ea"/>
                <a:cs typeface="+mn-cs"/>
              </a:rPr>
              <a:t>Angioedema: A Life-threatening Complication of Tissue Plasminogen Activator</a:t>
            </a:r>
          </a:p>
          <a:p>
            <a:r>
              <a:rPr lang="en-AU" sz="1200" b="0" i="0" kern="1200" dirty="0">
                <a:solidFill>
                  <a:schemeClr val="tx1"/>
                </a:solidFill>
                <a:effectLst/>
                <a:latin typeface="+mn-lt"/>
                <a:ea typeface="+mn-ea"/>
                <a:cs typeface="+mn-cs"/>
              </a:rPr>
              <a:t>Monitoring Editor: Alexander </a:t>
            </a:r>
            <a:r>
              <a:rPr lang="en-AU" sz="1200" b="0" i="0" kern="1200" dirty="0" err="1">
                <a:solidFill>
                  <a:schemeClr val="tx1"/>
                </a:solidFill>
                <a:effectLst/>
                <a:latin typeface="+mn-lt"/>
                <a:ea typeface="+mn-ea"/>
                <a:cs typeface="+mn-cs"/>
              </a:rPr>
              <a:t>Muacevic</a:t>
            </a:r>
            <a:r>
              <a:rPr lang="en-AU" sz="1200" b="0" i="0" kern="1200" dirty="0">
                <a:solidFill>
                  <a:schemeClr val="tx1"/>
                </a:solidFill>
                <a:effectLst/>
                <a:latin typeface="+mn-lt"/>
                <a:ea typeface="+mn-ea"/>
                <a:cs typeface="+mn-cs"/>
              </a:rPr>
              <a:t> and John R Adler</a:t>
            </a:r>
          </a:p>
          <a:p>
            <a:r>
              <a:rPr lang="en-AU" sz="1200" b="0" i="0" kern="1200" dirty="0">
                <a:solidFill>
                  <a:schemeClr val="tx1"/>
                </a:solidFill>
                <a:effectLst/>
                <a:latin typeface="+mn-lt"/>
                <a:ea typeface="+mn-ea"/>
                <a:cs typeface="+mn-cs"/>
                <a:hlinkClick r:id="rId8"/>
              </a:rPr>
              <a:t>Muhammad Khalid</a:t>
            </a:r>
            <a:r>
              <a:rPr lang="en-AU" sz="1200" b="0" i="0" kern="1200" dirty="0">
                <a:solidFill>
                  <a:schemeClr val="tx1"/>
                </a:solidFill>
                <a:effectLst/>
                <a:latin typeface="+mn-lt"/>
                <a:ea typeface="+mn-ea"/>
                <a:cs typeface="+mn-cs"/>
              </a:rPr>
              <a:t>,</a:t>
            </a:r>
            <a:r>
              <a:rPr lang="en-AU" sz="1200" b="0" i="0" kern="1200" baseline="30000" dirty="0">
                <a:solidFill>
                  <a:schemeClr val="tx1"/>
                </a:solidFill>
                <a:effectLst/>
                <a:latin typeface="+mn-lt"/>
                <a:ea typeface="+mn-ea"/>
                <a:cs typeface="+mn-cs"/>
              </a:rPr>
              <a:t>1</a:t>
            </a:r>
            <a:r>
              <a:rPr lang="en-AU" sz="1200" b="0" i="0" kern="1200" dirty="0">
                <a:solidFill>
                  <a:schemeClr val="tx1"/>
                </a:solidFill>
                <a:effectLst/>
                <a:latin typeface="+mn-lt"/>
                <a:ea typeface="+mn-ea"/>
                <a:cs typeface="+mn-cs"/>
              </a:rPr>
              <a:t> </a:t>
            </a:r>
            <a:r>
              <a:rPr lang="en-AU" sz="1200" b="0" i="0" kern="1200" dirty="0">
                <a:solidFill>
                  <a:schemeClr val="tx1"/>
                </a:solidFill>
                <a:effectLst/>
                <a:latin typeface="+mn-lt"/>
                <a:ea typeface="+mn-ea"/>
                <a:cs typeface="+mn-cs"/>
                <a:hlinkClick r:id="rId9"/>
              </a:rPr>
              <a:t>Majd Kanaa</a:t>
            </a:r>
            <a:r>
              <a:rPr lang="en-AU" sz="1200" b="0" i="0" kern="1200" dirty="0">
                <a:solidFill>
                  <a:schemeClr val="tx1"/>
                </a:solidFill>
                <a:effectLst/>
                <a:latin typeface="+mn-lt"/>
                <a:ea typeface="+mn-ea"/>
                <a:cs typeface="+mn-cs"/>
              </a:rPr>
              <a:t>,</a:t>
            </a:r>
            <a:r>
              <a:rPr lang="en-AU" sz="1200" b="0" i="0" kern="1200" baseline="30000" dirty="0">
                <a:solidFill>
                  <a:schemeClr val="tx1"/>
                </a:solidFill>
                <a:effectLst/>
                <a:latin typeface="+mn-lt"/>
                <a:ea typeface="+mn-ea"/>
                <a:cs typeface="+mn-cs"/>
              </a:rPr>
              <a:t>1</a:t>
            </a:r>
            <a:r>
              <a:rPr lang="en-AU" sz="1200" b="0" i="0" kern="1200" dirty="0">
                <a:solidFill>
                  <a:schemeClr val="tx1"/>
                </a:solidFill>
                <a:effectLst/>
                <a:latin typeface="+mn-lt"/>
                <a:ea typeface="+mn-ea"/>
                <a:cs typeface="+mn-cs"/>
              </a:rPr>
              <a:t> </a:t>
            </a:r>
            <a:r>
              <a:rPr lang="en-AU" sz="1200" b="0" i="0" kern="1200" dirty="0">
                <a:solidFill>
                  <a:schemeClr val="tx1"/>
                </a:solidFill>
                <a:effectLst/>
                <a:latin typeface="+mn-lt"/>
                <a:ea typeface="+mn-ea"/>
                <a:cs typeface="+mn-cs"/>
                <a:hlinkClick r:id="rId10"/>
              </a:rPr>
              <a:t>Yazan Alkawaleet</a:t>
            </a:r>
            <a:r>
              <a:rPr lang="en-AU" sz="1200" b="0" i="0" kern="1200" dirty="0">
                <a:solidFill>
                  <a:schemeClr val="tx1"/>
                </a:solidFill>
                <a:effectLst/>
                <a:latin typeface="+mn-lt"/>
                <a:ea typeface="+mn-ea"/>
                <a:cs typeface="+mn-cs"/>
              </a:rPr>
              <a:t>,</a:t>
            </a:r>
            <a:r>
              <a:rPr lang="en-AU" sz="1200" b="0" i="0" kern="1200" baseline="30000" dirty="0">
                <a:solidFill>
                  <a:schemeClr val="tx1"/>
                </a:solidFill>
                <a:effectLst/>
                <a:latin typeface="+mn-lt"/>
                <a:ea typeface="+mn-ea"/>
                <a:cs typeface="+mn-cs"/>
              </a:rPr>
              <a:t>1</a:t>
            </a:r>
            <a:r>
              <a:rPr lang="en-AU" sz="1200" b="0" i="0" kern="1200" dirty="0">
                <a:solidFill>
                  <a:schemeClr val="tx1"/>
                </a:solidFill>
                <a:effectLst/>
                <a:latin typeface="+mn-lt"/>
                <a:ea typeface="+mn-ea"/>
                <a:cs typeface="+mn-cs"/>
              </a:rPr>
              <a:t> and </a:t>
            </a:r>
            <a:r>
              <a:rPr lang="en-AU" sz="1200" b="0" i="0" kern="1200" dirty="0">
                <a:solidFill>
                  <a:schemeClr val="tx1"/>
                </a:solidFill>
                <a:effectLst/>
                <a:latin typeface="+mn-lt"/>
                <a:ea typeface="+mn-ea"/>
                <a:cs typeface="+mn-cs"/>
                <a:hlinkClick r:id="rId11"/>
              </a:rPr>
              <a:t>Muhammad Talha Ayub</a:t>
            </a:r>
            <a:r>
              <a:rPr lang="en-AU" sz="1200" b="0" i="0" kern="1200" baseline="30000" dirty="0">
                <a:solidFill>
                  <a:schemeClr val="tx1"/>
                </a:solidFill>
                <a:effectLst/>
                <a:latin typeface="+mn-lt"/>
                <a:ea typeface="+mn-ea"/>
                <a:cs typeface="+mn-cs"/>
              </a:rPr>
              <a:t>2</a:t>
            </a:r>
            <a:endParaRPr lang="en-AU" sz="1200" b="0" i="0" kern="1200" dirty="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5"/>
          </p:nvPr>
        </p:nvSpPr>
        <p:spPr/>
        <p:txBody>
          <a:bodyPr/>
          <a:lstStyle/>
          <a:p>
            <a:fld id="{C7750E0F-5C4D-5342-8453-E14FA0F2F22D}" type="slidenum">
              <a:rPr lang="en-US" smtClean="0"/>
              <a:t>7</a:t>
            </a:fld>
            <a:endParaRPr lang="en-US"/>
          </a:p>
        </p:txBody>
      </p:sp>
    </p:spTree>
    <p:extLst>
      <p:ext uri="{BB962C8B-B14F-4D97-AF65-F5344CB8AC3E}">
        <p14:creationId xmlns:p14="http://schemas.microsoft.com/office/powerpoint/2010/main" val="3141080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750E0F-5C4D-5342-8453-E14FA0F2F22D}" type="slidenum">
              <a:rPr lang="en-US" smtClean="0"/>
              <a:t>9</a:t>
            </a:fld>
            <a:endParaRPr lang="en-US"/>
          </a:p>
        </p:txBody>
      </p:sp>
    </p:spTree>
    <p:extLst>
      <p:ext uri="{BB962C8B-B14F-4D97-AF65-F5344CB8AC3E}">
        <p14:creationId xmlns:p14="http://schemas.microsoft.com/office/powerpoint/2010/main" val="3047651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2777-78B9-734C-B8FD-5FB8847D8AC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3021985-ED15-C546-BF48-501E8915B3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DFE7F12-4387-BE4A-9B5B-B1E4BC9FB027}"/>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5" name="Footer Placeholder 4">
            <a:extLst>
              <a:ext uri="{FF2B5EF4-FFF2-40B4-BE49-F238E27FC236}">
                <a16:creationId xmlns:a16="http://schemas.microsoft.com/office/drawing/2014/main" id="{5DE64B48-BFDA-B64C-A853-2197BED72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84E70-D344-D444-AA49-FA52B8C44714}"/>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412199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F8E9F-8305-024F-BB5C-B3742BFE980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783EC9D-990D-9B4F-9B1F-64EC9DD8D41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DE3164C-4EC3-EC49-A8A4-347C01B48747}"/>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5" name="Footer Placeholder 4">
            <a:extLst>
              <a:ext uri="{FF2B5EF4-FFF2-40B4-BE49-F238E27FC236}">
                <a16:creationId xmlns:a16="http://schemas.microsoft.com/office/drawing/2014/main" id="{ABA0DCBB-212A-0E46-A6EA-2C7D82FB5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4C327-68E5-074D-B269-43606790FD39}"/>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1040591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C89D2B-0166-CD4C-A9D2-4BB58C3F7D8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500635C-B291-0D42-AFCF-CE7F1373BF5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6C982F-803E-4A41-B69F-7F344FF76119}"/>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5" name="Footer Placeholder 4">
            <a:extLst>
              <a:ext uri="{FF2B5EF4-FFF2-40B4-BE49-F238E27FC236}">
                <a16:creationId xmlns:a16="http://schemas.microsoft.com/office/drawing/2014/main" id="{DC7EBE96-BC0D-0E49-9245-409FBF83D1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048DC-F04E-7B48-A21F-87D86E914A36}"/>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346997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317BE-39A3-4848-BFBF-1BE1B5C98D8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C43798-9AA4-9348-BDD9-F0B296B19B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DA3C2E2-9669-8442-934A-9293F8793753}"/>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5" name="Footer Placeholder 4">
            <a:extLst>
              <a:ext uri="{FF2B5EF4-FFF2-40B4-BE49-F238E27FC236}">
                <a16:creationId xmlns:a16="http://schemas.microsoft.com/office/drawing/2014/main" id="{CD1AD362-5639-AC42-8628-5125391EB9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928A2C-5AAB-9F45-BF8B-622DA706D2F4}"/>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59718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9DA56-A222-B248-995B-E7EB7FA007F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75D1A63-3536-6E45-9467-4EB888BBCF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565AAF-F81F-F84D-97B8-B3D35F2FAFE4}"/>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5" name="Footer Placeholder 4">
            <a:extLst>
              <a:ext uri="{FF2B5EF4-FFF2-40B4-BE49-F238E27FC236}">
                <a16:creationId xmlns:a16="http://schemas.microsoft.com/office/drawing/2014/main" id="{0A55A0F7-AB1F-B24C-AFFE-ABDC5E7F4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A154D3-B20A-7C42-AE7A-2D56709D3201}"/>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290200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D3B25-89E9-3647-A8CB-9EC41D42BC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737F21-9D65-C546-8F66-E2BEF7371F2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5A11493-2E6A-3744-AF47-E8D3C0F46E5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BD42141-9BA0-2D43-9063-888B988FD2F8}"/>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6" name="Footer Placeholder 5">
            <a:extLst>
              <a:ext uri="{FF2B5EF4-FFF2-40B4-BE49-F238E27FC236}">
                <a16:creationId xmlns:a16="http://schemas.microsoft.com/office/drawing/2014/main" id="{51A410E9-655C-4340-A157-692674992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484D97-3E8F-D649-A561-E703423F050F}"/>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17984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4DDD-CB05-B144-8DAA-A5BA3D1E67E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D2EECD4-C8F2-994C-B569-79C954328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243FB06-71F5-DF43-9BFD-0CE4450366A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EDF0497-CDDA-6340-8704-A7CF90CF6C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51DF7E0-2090-414D-A760-A03B5FC492B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4B9F159-838A-3842-A33C-643B9556647F}"/>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8" name="Footer Placeholder 7">
            <a:extLst>
              <a:ext uri="{FF2B5EF4-FFF2-40B4-BE49-F238E27FC236}">
                <a16:creationId xmlns:a16="http://schemas.microsoft.com/office/drawing/2014/main" id="{0A0621A1-9FB5-E746-A398-C32F5A4468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D3B54A-77A8-E045-A424-EA4CDCCD00F6}"/>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306308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884E3-AE12-CD41-9DF4-491F1D326F8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C2483B8-108B-1841-BC50-90662D74AE71}"/>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4" name="Footer Placeholder 3">
            <a:extLst>
              <a:ext uri="{FF2B5EF4-FFF2-40B4-BE49-F238E27FC236}">
                <a16:creationId xmlns:a16="http://schemas.microsoft.com/office/drawing/2014/main" id="{70B7A4D1-D21E-6B44-9183-1C8E9A510C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3DB81C-5B1A-4048-BA35-77BFADEBF512}"/>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224407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5F3018-7264-0548-9379-7E9C0DA21388}"/>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3" name="Footer Placeholder 2">
            <a:extLst>
              <a:ext uri="{FF2B5EF4-FFF2-40B4-BE49-F238E27FC236}">
                <a16:creationId xmlns:a16="http://schemas.microsoft.com/office/drawing/2014/main" id="{1706F11E-1573-9C48-846A-214B50D647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6C5AB3-3A52-3945-945B-595BB2F0FBB1}"/>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210604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C8106-B1D8-534D-8FB1-841EA68A2B1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B33A213-1824-C04A-8779-74ED3C2B78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A098F18-0079-7948-8F67-FE7CDD8DE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9B710F3-34BD-F345-9046-CB74249E0C80}"/>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6" name="Footer Placeholder 5">
            <a:extLst>
              <a:ext uri="{FF2B5EF4-FFF2-40B4-BE49-F238E27FC236}">
                <a16:creationId xmlns:a16="http://schemas.microsoft.com/office/drawing/2014/main" id="{5E247CA7-D9E9-864B-A4A5-998DC284BA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11CA1-185C-1C41-BEBB-3B610A88D2EA}"/>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3633345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0E4B-5936-7F46-99F3-45C359E79D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DE001DB-298D-6848-AA3B-3540C06F8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C065CB-31B4-224A-9E8B-79FBD1554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49833A-E72C-BE41-938D-73723C1251C1}"/>
              </a:ext>
            </a:extLst>
          </p:cNvPr>
          <p:cNvSpPr>
            <a:spLocks noGrp="1"/>
          </p:cNvSpPr>
          <p:nvPr>
            <p:ph type="dt" sz="half" idx="10"/>
          </p:nvPr>
        </p:nvSpPr>
        <p:spPr/>
        <p:txBody>
          <a:bodyPr/>
          <a:lstStyle/>
          <a:p>
            <a:fld id="{E8A58E1B-658A-CE4F-AA8F-8CCD98F7417A}" type="datetimeFigureOut">
              <a:rPr lang="en-US" smtClean="0"/>
              <a:t>6/2/20</a:t>
            </a:fld>
            <a:endParaRPr lang="en-US"/>
          </a:p>
        </p:txBody>
      </p:sp>
      <p:sp>
        <p:nvSpPr>
          <p:cNvPr id="6" name="Footer Placeholder 5">
            <a:extLst>
              <a:ext uri="{FF2B5EF4-FFF2-40B4-BE49-F238E27FC236}">
                <a16:creationId xmlns:a16="http://schemas.microsoft.com/office/drawing/2014/main" id="{40222C89-97D6-1D43-8F08-1DA046B6E9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D3C795-E506-5A45-A50B-7E34BB551D0D}"/>
              </a:ext>
            </a:extLst>
          </p:cNvPr>
          <p:cNvSpPr>
            <a:spLocks noGrp="1"/>
          </p:cNvSpPr>
          <p:nvPr>
            <p:ph type="sldNum" sz="quarter" idx="12"/>
          </p:nvPr>
        </p:nvSpPr>
        <p:spPr/>
        <p:txBody>
          <a:bodyPr/>
          <a:lstStyle/>
          <a:p>
            <a:fld id="{7C4A2004-1116-204C-B4B5-C15786C0E57B}" type="slidenum">
              <a:rPr lang="en-US" smtClean="0"/>
              <a:t>‹#›</a:t>
            </a:fld>
            <a:endParaRPr lang="en-US"/>
          </a:p>
        </p:txBody>
      </p:sp>
    </p:spTree>
    <p:extLst>
      <p:ext uri="{BB962C8B-B14F-4D97-AF65-F5344CB8AC3E}">
        <p14:creationId xmlns:p14="http://schemas.microsoft.com/office/powerpoint/2010/main" val="164737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71EBDC-A30E-3D4D-B21F-1C729017E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0508FF2-559F-DA49-970B-95C6170141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F2EFF4-093C-654F-88FF-B8170D7E3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58E1B-658A-CE4F-AA8F-8CCD98F7417A}" type="datetimeFigureOut">
              <a:rPr lang="en-US" smtClean="0"/>
              <a:t>6/2/20</a:t>
            </a:fld>
            <a:endParaRPr lang="en-US"/>
          </a:p>
        </p:txBody>
      </p:sp>
      <p:sp>
        <p:nvSpPr>
          <p:cNvPr id="5" name="Footer Placeholder 4">
            <a:extLst>
              <a:ext uri="{FF2B5EF4-FFF2-40B4-BE49-F238E27FC236}">
                <a16:creationId xmlns:a16="http://schemas.microsoft.com/office/drawing/2014/main" id="{1A6B433B-ED9D-0149-B15D-4C4C98479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774B88-0DFB-1843-B51A-E146FF6B02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4A2004-1116-204C-B4B5-C15786C0E57B}" type="slidenum">
              <a:rPr lang="en-US" smtClean="0"/>
              <a:t>‹#›</a:t>
            </a:fld>
            <a:endParaRPr lang="en-US"/>
          </a:p>
        </p:txBody>
      </p:sp>
    </p:spTree>
    <p:extLst>
      <p:ext uri="{BB962C8B-B14F-4D97-AF65-F5344CB8AC3E}">
        <p14:creationId xmlns:p14="http://schemas.microsoft.com/office/powerpoint/2010/main" val="3999008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emcrit.org/ibcc/angioedem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pubmed.ncbi.nlm.nih.gov/?term=Buchan+AM&amp;cauthor_id=15883405" TargetMode="External"/><Relationship Id="rId3" Type="http://schemas.openxmlformats.org/officeDocument/2006/relationships/hyperlink" Target="https://emcrit.org/ibcc/angioedema/" TargetMode="External"/><Relationship Id="rId7" Type="http://schemas.openxmlformats.org/officeDocument/2006/relationships/hyperlink" Target="https://pubmed.ncbi.nlm.nih.gov/15883405/#affiliation-1" TargetMode="External"/><Relationship Id="rId12" Type="http://schemas.openxmlformats.org/officeDocument/2006/relationships/hyperlink" Target="https://www.ncbi.nlm.nih.gov/pubmed/?term=Trentman%20TL%5BAuthor%5D&amp;cauthor=true&amp;cauthor_uid=27601734" TargetMode="External"/><Relationship Id="rId2" Type="http://schemas.openxmlformats.org/officeDocument/2006/relationships/hyperlink" Target="https://emcrit.org/author/pulmcrit/" TargetMode="External"/><Relationship Id="rId1" Type="http://schemas.openxmlformats.org/officeDocument/2006/relationships/slideLayout" Target="../slideLayouts/slideLayout2.xml"/><Relationship Id="rId6" Type="http://schemas.openxmlformats.org/officeDocument/2006/relationships/hyperlink" Target="https://pubmed.ncbi.nlm.nih.gov/?term=Hill+MD&amp;cauthor_id=15883405" TargetMode="External"/><Relationship Id="rId11" Type="http://schemas.openxmlformats.org/officeDocument/2006/relationships/hyperlink" Target="https://www.ncbi.nlm.nih.gov/pubmed/?term=Khurmi%20N%5BAuthor%5D&amp;cauthor=true&amp;cauthor_uid=27601734" TargetMode="External"/><Relationship Id="rId5" Type="http://schemas.openxmlformats.org/officeDocument/2006/relationships/hyperlink" Target="https://rebelem.com/tpa-associated-angioedema/" TargetMode="External"/><Relationship Id="rId10" Type="http://schemas.openxmlformats.org/officeDocument/2006/relationships/hyperlink" Target="https://www.ncbi.nlm.nih.gov/pubmed/?term=Misra%20L%5BAuthor%5D&amp;cauthor=true&amp;cauthor_uid=27601734" TargetMode="External"/><Relationship Id="rId4" Type="http://schemas.openxmlformats.org/officeDocument/2006/relationships/hyperlink" Target="https://rebelem.com/author/mastinmd/" TargetMode="External"/><Relationship Id="rId9" Type="http://schemas.openxmlformats.org/officeDocument/2006/relationships/hyperlink" Target="https://pubmed.ncbi.nlm.nih.gov/?term=Canadian+Alteplase+for+Stroke+Effectiveness+Study+%28CASES%29+Investigators%5BCorporate+Author%5D"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ncbi.nlm.nih.gov/pubmed/?term=Kanaa%20M%5BAuthor%5D&amp;cauthor=true&amp;cauthor_uid=29850387" TargetMode="External"/><Relationship Id="rId3" Type="http://schemas.openxmlformats.org/officeDocument/2006/relationships/hyperlink" Target="https://pubmed.ncbi.nlm.nih.gov/?term=Fugate+JE&amp;cauthor_id=22311232" TargetMode="External"/><Relationship Id="rId7" Type="http://schemas.openxmlformats.org/officeDocument/2006/relationships/hyperlink" Target="https://www.ncbi.nlm.nih.gov/pubmed/?term=Khalid%20M%5BAuthor%5D&amp;cauthor=true&amp;cauthor_uid=29850387" TargetMode="External"/><Relationship Id="rId12" Type="http://schemas.openxmlformats.org/officeDocument/2006/relationships/hyperlink" Target="https://www.allergy.org.au/patients/skin-allergy/angioedem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pubmed.ncbi.nlm.nih.gov/?term=Wijdicks+EF&amp;cauthor_id=22311232" TargetMode="External"/><Relationship Id="rId11" Type="http://schemas.openxmlformats.org/officeDocument/2006/relationships/hyperlink" Target="https://litfl.com/angioedema/" TargetMode="External"/><Relationship Id="rId5" Type="http://schemas.openxmlformats.org/officeDocument/2006/relationships/hyperlink" Target="https://pubmed.ncbi.nlm.nih.gov/?term=Kalimullah+EA&amp;cauthor_id=22311232" TargetMode="External"/><Relationship Id="rId10" Type="http://schemas.openxmlformats.org/officeDocument/2006/relationships/hyperlink" Target="https://www.ncbi.nlm.nih.gov/pubmed/?term=Ayub%20MT%5BAuthor%5D&amp;cauthor=true&amp;cauthor_uid=29850387" TargetMode="External"/><Relationship Id="rId4" Type="http://schemas.openxmlformats.org/officeDocument/2006/relationships/hyperlink" Target="https://pubmed.ncbi.nlm.nih.gov/22311232/#affiliation-1" TargetMode="External"/><Relationship Id="rId9" Type="http://schemas.openxmlformats.org/officeDocument/2006/relationships/hyperlink" Target="https://www.ncbi.nlm.nih.gov/pubmed/?term=Alkawaleet%20Y%5BAuthor%5D&amp;cauthor=true&amp;cauthor_uid=298503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3B83-84AB-214C-969F-48EDA521906B}"/>
              </a:ext>
            </a:extLst>
          </p:cNvPr>
          <p:cNvSpPr>
            <a:spLocks noGrp="1"/>
          </p:cNvSpPr>
          <p:nvPr>
            <p:ph type="ctrTitle"/>
          </p:nvPr>
        </p:nvSpPr>
        <p:spPr/>
        <p:txBody>
          <a:bodyPr/>
          <a:lstStyle/>
          <a:p>
            <a:r>
              <a:rPr lang="en-US" dirty="0"/>
              <a:t>Case of the week </a:t>
            </a:r>
          </a:p>
        </p:txBody>
      </p:sp>
      <p:sp>
        <p:nvSpPr>
          <p:cNvPr id="3" name="Subtitle 2">
            <a:extLst>
              <a:ext uri="{FF2B5EF4-FFF2-40B4-BE49-F238E27FC236}">
                <a16:creationId xmlns:a16="http://schemas.microsoft.com/office/drawing/2014/main" id="{E0915B2D-3DFE-294E-96E3-BA2520B4C8CF}"/>
              </a:ext>
            </a:extLst>
          </p:cNvPr>
          <p:cNvSpPr>
            <a:spLocks noGrp="1"/>
          </p:cNvSpPr>
          <p:nvPr>
            <p:ph type="subTitle" idx="1"/>
          </p:nvPr>
        </p:nvSpPr>
        <p:spPr/>
        <p:txBody>
          <a:bodyPr/>
          <a:lstStyle/>
          <a:p>
            <a:r>
              <a:rPr lang="en-US" dirty="0"/>
              <a:t>03/06/2020</a:t>
            </a:r>
          </a:p>
        </p:txBody>
      </p:sp>
    </p:spTree>
    <p:extLst>
      <p:ext uri="{BB962C8B-B14F-4D97-AF65-F5344CB8AC3E}">
        <p14:creationId xmlns:p14="http://schemas.microsoft.com/office/powerpoint/2010/main" val="54520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B3CB17E-6F12-BF4B-B7E0-7F0846024234}"/>
              </a:ext>
            </a:extLst>
          </p:cNvPr>
          <p:cNvSpPr>
            <a:spLocks noGrp="1"/>
          </p:cNvSpPr>
          <p:nvPr>
            <p:ph idx="1"/>
          </p:nvPr>
        </p:nvSpPr>
        <p:spPr>
          <a:xfrm>
            <a:off x="838200" y="533400"/>
            <a:ext cx="5562600" cy="5643563"/>
          </a:xfrm>
        </p:spPr>
        <p:txBody>
          <a:bodyPr>
            <a:normAutofit/>
          </a:bodyPr>
          <a:lstStyle/>
          <a:p>
            <a:r>
              <a:rPr lang="en-US" sz="2400" dirty="0"/>
              <a:t>Time- 0200</a:t>
            </a:r>
          </a:p>
          <a:p>
            <a:r>
              <a:rPr lang="en-US" sz="2400" dirty="0"/>
              <a:t>A 51-year-old male with history of diabetes and hypertension presented to hospital with left facial droop, slurred speech and left sided hemiparesis. His initial CT scan was negative for acute hemorrhage. As he has no contraindication for thrombolysis the stroke team decided to treat him with </a:t>
            </a:r>
            <a:r>
              <a:rPr lang="en-US" sz="2400" dirty="0" err="1"/>
              <a:t>tPA</a:t>
            </a:r>
            <a:r>
              <a:rPr lang="en-US" sz="2400" dirty="0"/>
              <a:t>. </a:t>
            </a:r>
          </a:p>
          <a:p>
            <a:r>
              <a:rPr lang="en-US" sz="2400" dirty="0"/>
              <a:t>After the infusion finished patient developed left sided facial swelling.</a:t>
            </a:r>
          </a:p>
          <a:p>
            <a:endParaRPr lang="en-US" dirty="0"/>
          </a:p>
        </p:txBody>
      </p:sp>
      <p:pic>
        <p:nvPicPr>
          <p:cNvPr id="10" name="Picture 9" descr="A close up of a person&#10;&#10;Description automatically generated">
            <a:extLst>
              <a:ext uri="{FF2B5EF4-FFF2-40B4-BE49-F238E27FC236}">
                <a16:creationId xmlns:a16="http://schemas.microsoft.com/office/drawing/2014/main" id="{0D1EDFE1-DEBC-344A-AE86-C19FAF2E14F8}"/>
              </a:ext>
            </a:extLst>
          </p:cNvPr>
          <p:cNvPicPr>
            <a:picLocks noChangeAspect="1"/>
          </p:cNvPicPr>
          <p:nvPr/>
        </p:nvPicPr>
        <p:blipFill>
          <a:blip r:embed="rId3"/>
          <a:stretch>
            <a:fillRect/>
          </a:stretch>
        </p:blipFill>
        <p:spPr>
          <a:xfrm>
            <a:off x="6400800" y="1547812"/>
            <a:ext cx="5396344" cy="3614737"/>
          </a:xfrm>
          <a:prstGeom prst="rect">
            <a:avLst/>
          </a:prstGeom>
        </p:spPr>
      </p:pic>
    </p:spTree>
    <p:extLst>
      <p:ext uri="{BB962C8B-B14F-4D97-AF65-F5344CB8AC3E}">
        <p14:creationId xmlns:p14="http://schemas.microsoft.com/office/powerpoint/2010/main" val="913817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868E48-888F-734E-975D-9DF2103FD9C3}"/>
              </a:ext>
            </a:extLst>
          </p:cNvPr>
          <p:cNvSpPr>
            <a:spLocks noGrp="1"/>
          </p:cNvSpPr>
          <p:nvPr>
            <p:ph idx="1"/>
          </p:nvPr>
        </p:nvSpPr>
        <p:spPr/>
        <p:txBody>
          <a:bodyPr/>
          <a:lstStyle/>
          <a:p>
            <a:endParaRPr lang="en-US" dirty="0"/>
          </a:p>
          <a:p>
            <a:endParaRPr lang="en-US" dirty="0"/>
          </a:p>
          <a:p>
            <a:r>
              <a:rPr lang="en-US" dirty="0"/>
              <a:t>How will you approach this situation initially?</a:t>
            </a:r>
          </a:p>
        </p:txBody>
      </p:sp>
    </p:spTree>
    <p:extLst>
      <p:ext uri="{BB962C8B-B14F-4D97-AF65-F5344CB8AC3E}">
        <p14:creationId xmlns:p14="http://schemas.microsoft.com/office/powerpoint/2010/main" val="314811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7D71D-4925-B24C-A065-82C377EE1117}"/>
              </a:ext>
            </a:extLst>
          </p:cNvPr>
          <p:cNvSpPr>
            <a:spLocks noGrp="1"/>
          </p:cNvSpPr>
          <p:nvPr>
            <p:ph type="title"/>
          </p:nvPr>
        </p:nvSpPr>
        <p:spPr/>
        <p:txBody>
          <a:bodyPr/>
          <a:lstStyle/>
          <a:p>
            <a:r>
              <a:rPr lang="en-US" dirty="0"/>
              <a:t>Discuss- Angioedema</a:t>
            </a:r>
          </a:p>
        </p:txBody>
      </p:sp>
      <p:sp>
        <p:nvSpPr>
          <p:cNvPr id="3" name="Content Placeholder 2">
            <a:extLst>
              <a:ext uri="{FF2B5EF4-FFF2-40B4-BE49-F238E27FC236}">
                <a16:creationId xmlns:a16="http://schemas.microsoft.com/office/drawing/2014/main" id="{E00C66C2-B879-354A-AB2A-31FBA810FB5E}"/>
              </a:ext>
            </a:extLst>
          </p:cNvPr>
          <p:cNvSpPr>
            <a:spLocks noGrp="1"/>
          </p:cNvSpPr>
          <p:nvPr>
            <p:ph idx="1"/>
          </p:nvPr>
        </p:nvSpPr>
        <p:spPr/>
        <p:txBody>
          <a:bodyPr/>
          <a:lstStyle/>
          <a:p>
            <a:r>
              <a:rPr lang="en-US" dirty="0"/>
              <a:t>Angioedema</a:t>
            </a:r>
          </a:p>
          <a:p>
            <a:pPr lvl="1"/>
            <a:r>
              <a:rPr lang="en-US" dirty="0"/>
              <a:t>Causes</a:t>
            </a:r>
          </a:p>
          <a:p>
            <a:pPr marL="1371600" lvl="2" indent="-457200">
              <a:buFont typeface="+mj-lt"/>
              <a:buAutoNum type="arabicPeriod"/>
            </a:pPr>
            <a:r>
              <a:rPr lang="en-US" sz="2400" dirty="0"/>
              <a:t>Histamine mediated (</a:t>
            </a:r>
            <a:r>
              <a:rPr lang="en-US" sz="2400" dirty="0" err="1"/>
              <a:t>IgE</a:t>
            </a:r>
            <a:r>
              <a:rPr lang="en-US" sz="2400" dirty="0"/>
              <a:t> mediated)- allergic reaction</a:t>
            </a:r>
          </a:p>
          <a:p>
            <a:pPr marL="914400" lvl="2" indent="0">
              <a:buNone/>
            </a:pPr>
            <a:endParaRPr lang="en-US" sz="2400" dirty="0"/>
          </a:p>
          <a:p>
            <a:pPr marL="1371600" lvl="2" indent="-457200">
              <a:buFont typeface="+mj-lt"/>
              <a:buAutoNum type="arabicPeriod"/>
            </a:pPr>
            <a:r>
              <a:rPr lang="en-US" sz="2400" dirty="0"/>
              <a:t>Bradykinin mediated- ACEI, ARBs, Thrombolysis (</a:t>
            </a:r>
            <a:r>
              <a:rPr lang="en-US" sz="2400" dirty="0" err="1"/>
              <a:t>tPA</a:t>
            </a:r>
            <a:r>
              <a:rPr lang="en-US" sz="2400" dirty="0"/>
              <a:t>), Gliptins, Tacrolimus, Estrogen containing OCPs</a:t>
            </a:r>
          </a:p>
          <a:p>
            <a:pPr marL="914400" lvl="2" indent="0">
              <a:buNone/>
            </a:pPr>
            <a:endParaRPr lang="en-US" sz="2400" dirty="0"/>
          </a:p>
          <a:p>
            <a:pPr marL="1371600" lvl="2" indent="-457200">
              <a:buFont typeface="+mj-lt"/>
              <a:buAutoNum type="arabicPeriod"/>
            </a:pPr>
            <a:r>
              <a:rPr lang="en-US" sz="2400" dirty="0"/>
              <a:t>Hereditary</a:t>
            </a:r>
          </a:p>
          <a:p>
            <a:pPr lvl="3"/>
            <a:r>
              <a:rPr lang="en-US" sz="2400" dirty="0"/>
              <a:t>C1 inhibitor deficiency</a:t>
            </a:r>
          </a:p>
          <a:p>
            <a:pPr lvl="3"/>
            <a:r>
              <a:rPr lang="en-US" sz="2400" dirty="0"/>
              <a:t>Normal C1 inhibitor level but mutation of other factors</a:t>
            </a:r>
          </a:p>
          <a:p>
            <a:pPr marL="914400" lvl="2" indent="0">
              <a:buNone/>
            </a:pPr>
            <a:endParaRPr lang="en-US" sz="2400" dirty="0"/>
          </a:p>
          <a:p>
            <a:pPr marL="457200" lvl="1" indent="0">
              <a:buNone/>
            </a:pPr>
            <a:endParaRPr lang="en-US" dirty="0"/>
          </a:p>
        </p:txBody>
      </p:sp>
    </p:spTree>
    <p:extLst>
      <p:ext uri="{BB962C8B-B14F-4D97-AF65-F5344CB8AC3E}">
        <p14:creationId xmlns:p14="http://schemas.microsoft.com/office/powerpoint/2010/main" val="100540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65D9-8549-EB40-8A9E-A0E9D0976114}"/>
              </a:ext>
            </a:extLst>
          </p:cNvPr>
          <p:cNvSpPr>
            <a:spLocks noGrp="1"/>
          </p:cNvSpPr>
          <p:nvPr>
            <p:ph type="title"/>
          </p:nvPr>
        </p:nvSpPr>
        <p:spPr/>
        <p:txBody>
          <a:bodyPr/>
          <a:lstStyle/>
          <a:p>
            <a:endParaRPr lang="en-US" dirty="0"/>
          </a:p>
        </p:txBody>
      </p:sp>
      <p:pic>
        <p:nvPicPr>
          <p:cNvPr id="5" name="Content Placeholder 4" descr="A screenshot of a cell phone&#10;&#10;Description automatically generated">
            <a:extLst>
              <a:ext uri="{FF2B5EF4-FFF2-40B4-BE49-F238E27FC236}">
                <a16:creationId xmlns:a16="http://schemas.microsoft.com/office/drawing/2014/main" id="{ACDC33E9-9121-9140-B293-D3DAB46A4D49}"/>
              </a:ext>
            </a:extLst>
          </p:cNvPr>
          <p:cNvPicPr>
            <a:picLocks noGrp="1" noChangeAspect="1"/>
          </p:cNvPicPr>
          <p:nvPr>
            <p:ph idx="1"/>
          </p:nvPr>
        </p:nvPicPr>
        <p:blipFill>
          <a:blip r:embed="rId3"/>
          <a:stretch>
            <a:fillRect/>
          </a:stretch>
        </p:blipFill>
        <p:spPr>
          <a:xfrm>
            <a:off x="2861236" y="365125"/>
            <a:ext cx="6469528" cy="5811838"/>
          </a:xfrm>
        </p:spPr>
      </p:pic>
      <p:sp>
        <p:nvSpPr>
          <p:cNvPr id="6" name="TextBox 5">
            <a:extLst>
              <a:ext uri="{FF2B5EF4-FFF2-40B4-BE49-F238E27FC236}">
                <a16:creationId xmlns:a16="http://schemas.microsoft.com/office/drawing/2014/main" id="{197D7956-54F5-8448-B77A-D769CA0438CC}"/>
              </a:ext>
            </a:extLst>
          </p:cNvPr>
          <p:cNvSpPr txBox="1"/>
          <p:nvPr/>
        </p:nvSpPr>
        <p:spPr>
          <a:xfrm>
            <a:off x="4055326" y="6181162"/>
            <a:ext cx="4081347" cy="400110"/>
          </a:xfrm>
          <a:prstGeom prst="rect">
            <a:avLst/>
          </a:prstGeom>
          <a:noFill/>
        </p:spPr>
        <p:txBody>
          <a:bodyPr wrap="square" rtlCol="0">
            <a:spAutoFit/>
          </a:bodyPr>
          <a:lstStyle/>
          <a:p>
            <a:r>
              <a:rPr lang="en-AU" sz="2000" dirty="0">
                <a:hlinkClick r:id="rId4"/>
              </a:rPr>
              <a:t>https://emcrit.org/ibcc/angioedema/</a:t>
            </a:r>
            <a:endParaRPr lang="en-US" sz="2000" dirty="0"/>
          </a:p>
        </p:txBody>
      </p:sp>
    </p:spTree>
    <p:extLst>
      <p:ext uri="{BB962C8B-B14F-4D97-AF65-F5344CB8AC3E}">
        <p14:creationId xmlns:p14="http://schemas.microsoft.com/office/powerpoint/2010/main" val="3753759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0A2A7-65EA-2643-A151-4388628F1BA4}"/>
              </a:ext>
            </a:extLst>
          </p:cNvPr>
          <p:cNvSpPr>
            <a:spLocks noGrp="1"/>
          </p:cNvSpPr>
          <p:nvPr>
            <p:ph type="title"/>
          </p:nvPr>
        </p:nvSpPr>
        <p:spPr/>
        <p:txBody>
          <a:bodyPr/>
          <a:lstStyle/>
          <a:p>
            <a:endParaRPr lang="en-US"/>
          </a:p>
        </p:txBody>
      </p:sp>
      <p:pic>
        <p:nvPicPr>
          <p:cNvPr id="5" name="Content Placeholder 4" descr="A picture containing screenshot&#10;&#10;Description automatically generated">
            <a:extLst>
              <a:ext uri="{FF2B5EF4-FFF2-40B4-BE49-F238E27FC236}">
                <a16:creationId xmlns:a16="http://schemas.microsoft.com/office/drawing/2014/main" id="{DEB9B5B1-6D5C-1946-856A-F955147EE304}"/>
              </a:ext>
            </a:extLst>
          </p:cNvPr>
          <p:cNvPicPr>
            <a:picLocks noGrp="1" noChangeAspect="1"/>
          </p:cNvPicPr>
          <p:nvPr>
            <p:ph idx="1"/>
          </p:nvPr>
        </p:nvPicPr>
        <p:blipFill>
          <a:blip r:embed="rId3"/>
          <a:stretch>
            <a:fillRect/>
          </a:stretch>
        </p:blipFill>
        <p:spPr>
          <a:xfrm>
            <a:off x="2335615" y="786567"/>
            <a:ext cx="7520769" cy="5284865"/>
          </a:xfrm>
        </p:spPr>
      </p:pic>
    </p:spTree>
    <p:extLst>
      <p:ext uri="{BB962C8B-B14F-4D97-AF65-F5344CB8AC3E}">
        <p14:creationId xmlns:p14="http://schemas.microsoft.com/office/powerpoint/2010/main" val="4177499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E1AE-F67C-914B-AA62-D2C9E4FAA30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2D22F9-3057-1C4C-9501-43088758720C}"/>
              </a:ext>
            </a:extLst>
          </p:cNvPr>
          <p:cNvSpPr>
            <a:spLocks noGrp="1"/>
          </p:cNvSpPr>
          <p:nvPr>
            <p:ph idx="1"/>
          </p:nvPr>
        </p:nvSpPr>
        <p:spPr/>
        <p:txBody>
          <a:bodyPr/>
          <a:lstStyle/>
          <a:p>
            <a:r>
              <a:rPr lang="en-US" dirty="0"/>
              <a:t>After initial assessment you decided to observe the patient closely for further worsening of his symptoms. He has no stridor or difficulty in breathing.</a:t>
            </a:r>
          </a:p>
          <a:p>
            <a:r>
              <a:rPr lang="en-US" dirty="0"/>
              <a:t>After 15 minutes you found that the patient has now developed a tongue swelling and complaining of throat tightness. Other wise his vitals are in normal limit.</a:t>
            </a:r>
          </a:p>
          <a:p>
            <a:endParaRPr lang="en-US" dirty="0"/>
          </a:p>
          <a:p>
            <a:r>
              <a:rPr lang="en-US" dirty="0"/>
              <a:t>What will you do now?</a:t>
            </a:r>
          </a:p>
          <a:p>
            <a:endParaRPr lang="en-US" dirty="0"/>
          </a:p>
        </p:txBody>
      </p:sp>
    </p:spTree>
    <p:extLst>
      <p:ext uri="{BB962C8B-B14F-4D97-AF65-F5344CB8AC3E}">
        <p14:creationId xmlns:p14="http://schemas.microsoft.com/office/powerpoint/2010/main" val="226003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140E-42FC-DC4D-9D62-C6FA9CF64166}"/>
              </a:ext>
            </a:extLst>
          </p:cNvPr>
          <p:cNvSpPr>
            <a:spLocks noGrp="1"/>
          </p:cNvSpPr>
          <p:nvPr>
            <p:ph type="title"/>
          </p:nvPr>
        </p:nvSpPr>
        <p:spPr/>
        <p:txBody>
          <a:bodyPr/>
          <a:lstStyle/>
          <a:p>
            <a:r>
              <a:rPr lang="en-US" dirty="0"/>
              <a:t>References and further reading</a:t>
            </a:r>
          </a:p>
        </p:txBody>
      </p:sp>
      <p:sp>
        <p:nvSpPr>
          <p:cNvPr id="3" name="Content Placeholder 2">
            <a:extLst>
              <a:ext uri="{FF2B5EF4-FFF2-40B4-BE49-F238E27FC236}">
                <a16:creationId xmlns:a16="http://schemas.microsoft.com/office/drawing/2014/main" id="{F84D8367-3B8C-4048-A1D6-DB8107BD5F3C}"/>
              </a:ext>
            </a:extLst>
          </p:cNvPr>
          <p:cNvSpPr>
            <a:spLocks noGrp="1"/>
          </p:cNvSpPr>
          <p:nvPr>
            <p:ph idx="1"/>
          </p:nvPr>
        </p:nvSpPr>
        <p:spPr/>
        <p:txBody>
          <a:bodyPr>
            <a:normAutofit fontScale="92500"/>
          </a:bodyPr>
          <a:lstStyle/>
          <a:p>
            <a:r>
              <a:rPr lang="en-AU" b="1" dirty="0"/>
              <a:t>Angioedema</a:t>
            </a:r>
            <a:r>
              <a:rPr lang="en-AU" dirty="0"/>
              <a:t>, 2019, </a:t>
            </a:r>
            <a:r>
              <a:rPr lang="en-AU" dirty="0">
                <a:hlinkClick r:id="rId2"/>
              </a:rPr>
              <a:t>Josh Farkas</a:t>
            </a:r>
            <a:r>
              <a:rPr lang="en-AU" dirty="0"/>
              <a:t>, </a:t>
            </a:r>
            <a:r>
              <a:rPr lang="en-AU" dirty="0">
                <a:hlinkClick r:id="rId3"/>
              </a:rPr>
              <a:t>https://emcrit.org/ibcc/angioedema/</a:t>
            </a:r>
            <a:endParaRPr lang="en-AU" dirty="0"/>
          </a:p>
          <a:p>
            <a:pPr fontAlgn="base"/>
            <a:r>
              <a:rPr lang="en-AU" b="1" dirty="0" err="1"/>
              <a:t>tPA</a:t>
            </a:r>
            <a:r>
              <a:rPr lang="en-AU" b="1" dirty="0"/>
              <a:t>-Associated Angioedema, </a:t>
            </a:r>
            <a:r>
              <a:rPr lang="en-AU" dirty="0">
                <a:hlinkClick r:id="rId4"/>
              </a:rPr>
              <a:t>Matt Astin</a:t>
            </a:r>
            <a:r>
              <a:rPr lang="en-AU" b="1" dirty="0"/>
              <a:t>, </a:t>
            </a:r>
            <a:r>
              <a:rPr lang="en-AU" dirty="0">
                <a:hlinkClick r:id="rId5"/>
              </a:rPr>
              <a:t>https://rebelem.com/tpa-associated-angioedema/</a:t>
            </a:r>
            <a:endParaRPr lang="en-AU" dirty="0"/>
          </a:p>
          <a:p>
            <a:r>
              <a:rPr lang="en-AU" b="1" dirty="0"/>
              <a:t>Thrombolysis for Acute Ischemic Stroke: Results of the Canadian Alteplase for Stroke Effectiveness Study, </a:t>
            </a:r>
            <a:r>
              <a:rPr lang="en-AU" dirty="0">
                <a:hlinkClick r:id="rId6"/>
              </a:rPr>
              <a:t>Michael D Hill</a:t>
            </a:r>
            <a:r>
              <a:rPr lang="en-AU" baseline="30000" dirty="0"/>
              <a:t> </a:t>
            </a:r>
            <a:r>
              <a:rPr lang="en-AU" baseline="30000" dirty="0">
                <a:hlinkClick r:id="rId7"/>
              </a:rPr>
              <a:t>1</a:t>
            </a:r>
            <a:r>
              <a:rPr lang="en-AU" dirty="0"/>
              <a:t>, </a:t>
            </a:r>
            <a:r>
              <a:rPr lang="en-AU" dirty="0">
                <a:hlinkClick r:id="rId8"/>
              </a:rPr>
              <a:t>Alastair M Buchan</a:t>
            </a:r>
            <a:r>
              <a:rPr lang="en-AU" dirty="0"/>
              <a:t>, </a:t>
            </a:r>
            <a:r>
              <a:rPr lang="en-AU" dirty="0">
                <a:hlinkClick r:id="rId9"/>
              </a:rPr>
              <a:t>Canadian Alteplase for Stroke Effectiveness Study (CASES) Investigators</a:t>
            </a:r>
            <a:endParaRPr lang="en-AU" dirty="0"/>
          </a:p>
          <a:p>
            <a:r>
              <a:rPr lang="en-AU" b="1" dirty="0"/>
              <a:t>Angioedema: Classification, management and emerging therapies for the perioperative physician, 2016</a:t>
            </a:r>
          </a:p>
          <a:p>
            <a:r>
              <a:rPr lang="en-AU" dirty="0">
                <a:hlinkClick r:id="rId10"/>
              </a:rPr>
              <a:t>Lopa Misra</a:t>
            </a:r>
            <a:r>
              <a:rPr lang="en-AU" dirty="0"/>
              <a:t>, </a:t>
            </a:r>
            <a:r>
              <a:rPr lang="en-AU" dirty="0">
                <a:hlinkClick r:id="rId11"/>
              </a:rPr>
              <a:t>Narjeet Khurmi</a:t>
            </a:r>
            <a:r>
              <a:rPr lang="en-AU" dirty="0"/>
              <a:t>, and </a:t>
            </a:r>
            <a:r>
              <a:rPr lang="en-AU" dirty="0">
                <a:hlinkClick r:id="rId12"/>
              </a:rPr>
              <a:t>Terrence L Trentman</a:t>
            </a:r>
            <a:endParaRPr lang="en-AU" dirty="0"/>
          </a:p>
          <a:p>
            <a:endParaRPr lang="en-AU" dirty="0"/>
          </a:p>
          <a:p>
            <a:pPr fontAlgn="base"/>
            <a:endParaRPr lang="en-AU" dirty="0"/>
          </a:p>
          <a:p>
            <a:endParaRPr lang="en-AU" dirty="0"/>
          </a:p>
          <a:p>
            <a:endParaRPr lang="en-AU" dirty="0"/>
          </a:p>
          <a:p>
            <a:endParaRPr lang="en-US" dirty="0"/>
          </a:p>
        </p:txBody>
      </p:sp>
    </p:spTree>
    <p:extLst>
      <p:ext uri="{BB962C8B-B14F-4D97-AF65-F5344CB8AC3E}">
        <p14:creationId xmlns:p14="http://schemas.microsoft.com/office/powerpoint/2010/main" val="4226654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FFB-CF17-8B4D-869D-B24D1E8D780D}"/>
              </a:ext>
            </a:extLst>
          </p:cNvPr>
          <p:cNvSpPr>
            <a:spLocks noGrp="1"/>
          </p:cNvSpPr>
          <p:nvPr>
            <p:ph type="title"/>
          </p:nvPr>
        </p:nvSpPr>
        <p:spPr/>
        <p:txBody>
          <a:bodyPr/>
          <a:lstStyle/>
          <a:p>
            <a:r>
              <a:rPr lang="en-US" dirty="0"/>
              <a:t>References and further reading</a:t>
            </a:r>
          </a:p>
        </p:txBody>
      </p:sp>
      <p:sp>
        <p:nvSpPr>
          <p:cNvPr id="3" name="Content Placeholder 2">
            <a:extLst>
              <a:ext uri="{FF2B5EF4-FFF2-40B4-BE49-F238E27FC236}">
                <a16:creationId xmlns:a16="http://schemas.microsoft.com/office/drawing/2014/main" id="{FF2DB094-742D-DA47-BDD9-61FDBE8C67D3}"/>
              </a:ext>
            </a:extLst>
          </p:cNvPr>
          <p:cNvSpPr>
            <a:spLocks noGrp="1"/>
          </p:cNvSpPr>
          <p:nvPr>
            <p:ph idx="1"/>
          </p:nvPr>
        </p:nvSpPr>
        <p:spPr/>
        <p:txBody>
          <a:bodyPr/>
          <a:lstStyle/>
          <a:p>
            <a:r>
              <a:rPr lang="en-AU" b="1" dirty="0"/>
              <a:t>Angioedema After </a:t>
            </a:r>
            <a:r>
              <a:rPr lang="en-AU" b="1" dirty="0" err="1"/>
              <a:t>tPA</a:t>
            </a:r>
            <a:r>
              <a:rPr lang="en-AU" b="1" dirty="0"/>
              <a:t>: What </a:t>
            </a:r>
            <a:r>
              <a:rPr lang="en-AU" b="1" dirty="0" err="1"/>
              <a:t>Neurointensivists</a:t>
            </a:r>
            <a:r>
              <a:rPr lang="en-AU" b="1" dirty="0"/>
              <a:t> Should Know, 2012, </a:t>
            </a:r>
            <a:r>
              <a:rPr lang="en-AU" dirty="0">
                <a:hlinkClick r:id="rId3"/>
              </a:rPr>
              <a:t>Jennifer E Fugate</a:t>
            </a:r>
            <a:r>
              <a:rPr lang="en-AU" baseline="30000" dirty="0"/>
              <a:t> </a:t>
            </a:r>
            <a:r>
              <a:rPr lang="en-AU" baseline="30000" dirty="0">
                <a:hlinkClick r:id="rId4"/>
              </a:rPr>
              <a:t>1</a:t>
            </a:r>
            <a:r>
              <a:rPr lang="en-AU" dirty="0"/>
              <a:t>, </a:t>
            </a:r>
            <a:r>
              <a:rPr lang="en-AU" dirty="0">
                <a:hlinkClick r:id="rId5"/>
              </a:rPr>
              <a:t>Ejaaz A Kalimullah</a:t>
            </a:r>
            <a:r>
              <a:rPr lang="en-AU" dirty="0"/>
              <a:t>, </a:t>
            </a:r>
            <a:r>
              <a:rPr lang="en-AU" dirty="0">
                <a:hlinkClick r:id="rId6"/>
              </a:rPr>
              <a:t>Eelco F M Wijdicks</a:t>
            </a:r>
            <a:endParaRPr lang="en-AU" dirty="0"/>
          </a:p>
          <a:p>
            <a:r>
              <a:rPr lang="en-AU" b="1" dirty="0"/>
              <a:t>Angioedema: A Life-threatening Complication of Tissue Plasminogen Activator, </a:t>
            </a:r>
            <a:r>
              <a:rPr lang="en-AU" dirty="0"/>
              <a:t>Monitoring Editor: Alexander </a:t>
            </a:r>
            <a:r>
              <a:rPr lang="en-AU" dirty="0" err="1"/>
              <a:t>Muacevic</a:t>
            </a:r>
            <a:r>
              <a:rPr lang="en-AU" dirty="0"/>
              <a:t> and John R Adler, </a:t>
            </a:r>
            <a:r>
              <a:rPr lang="en-AU" dirty="0">
                <a:hlinkClick r:id="rId7"/>
              </a:rPr>
              <a:t>Muhammad Khalid</a:t>
            </a:r>
            <a:r>
              <a:rPr lang="en-AU" dirty="0"/>
              <a:t>,</a:t>
            </a:r>
            <a:r>
              <a:rPr lang="en-AU" baseline="30000" dirty="0"/>
              <a:t>1</a:t>
            </a:r>
            <a:r>
              <a:rPr lang="en-AU" dirty="0"/>
              <a:t> </a:t>
            </a:r>
            <a:r>
              <a:rPr lang="en-AU" dirty="0">
                <a:hlinkClick r:id="rId8"/>
              </a:rPr>
              <a:t>Majd Kanaa</a:t>
            </a:r>
            <a:r>
              <a:rPr lang="en-AU" dirty="0"/>
              <a:t>,</a:t>
            </a:r>
            <a:r>
              <a:rPr lang="en-AU" baseline="30000" dirty="0"/>
              <a:t>1</a:t>
            </a:r>
            <a:r>
              <a:rPr lang="en-AU" dirty="0"/>
              <a:t> </a:t>
            </a:r>
            <a:r>
              <a:rPr lang="en-AU" dirty="0">
                <a:hlinkClick r:id="rId9"/>
              </a:rPr>
              <a:t>Yazan, Alkawaleet</a:t>
            </a:r>
            <a:r>
              <a:rPr lang="en-AU" dirty="0"/>
              <a:t>,</a:t>
            </a:r>
            <a:r>
              <a:rPr lang="en-AU" baseline="30000" dirty="0"/>
              <a:t>1</a:t>
            </a:r>
            <a:r>
              <a:rPr lang="en-AU" dirty="0"/>
              <a:t> and </a:t>
            </a:r>
            <a:r>
              <a:rPr lang="en-AU" dirty="0">
                <a:hlinkClick r:id="rId10"/>
              </a:rPr>
              <a:t>Muhammad Talha Ayub</a:t>
            </a:r>
            <a:r>
              <a:rPr lang="en-AU" baseline="30000" dirty="0"/>
              <a:t>2</a:t>
            </a:r>
          </a:p>
          <a:p>
            <a:r>
              <a:rPr lang="en-AU" dirty="0">
                <a:hlinkClick r:id="rId11"/>
              </a:rPr>
              <a:t>https://litfl.com/angioedema/</a:t>
            </a:r>
            <a:endParaRPr lang="en-AU" dirty="0"/>
          </a:p>
          <a:p>
            <a:r>
              <a:rPr lang="en-AU" dirty="0">
                <a:hlinkClick r:id="rId12"/>
              </a:rPr>
              <a:t>https://www.allergy.org.au/patients/skin-allergy/angioedema</a:t>
            </a:r>
            <a:endParaRPr lang="en-AU" dirty="0"/>
          </a:p>
          <a:p>
            <a:endParaRPr lang="en-AU" dirty="0"/>
          </a:p>
          <a:p>
            <a:endParaRPr lang="en-US" dirty="0"/>
          </a:p>
        </p:txBody>
      </p:sp>
    </p:spTree>
    <p:extLst>
      <p:ext uri="{BB962C8B-B14F-4D97-AF65-F5344CB8AC3E}">
        <p14:creationId xmlns:p14="http://schemas.microsoft.com/office/powerpoint/2010/main" val="3331353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1063</Words>
  <Application>Microsoft Macintosh PowerPoint</Application>
  <PresentationFormat>Widescreen</PresentationFormat>
  <Paragraphs>120</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Case of the week </vt:lpstr>
      <vt:lpstr>PowerPoint Presentation</vt:lpstr>
      <vt:lpstr>PowerPoint Presentation</vt:lpstr>
      <vt:lpstr>Discuss- Angioedema</vt:lpstr>
      <vt:lpstr>PowerPoint Presentation</vt:lpstr>
      <vt:lpstr>PowerPoint Presentation</vt:lpstr>
      <vt:lpstr>PowerPoint Presentation</vt:lpstr>
      <vt:lpstr>References and further reading</vt:lpstr>
      <vt:lpstr>References and further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of the week </dc:title>
  <dc:creator>Bhowmik, Ps</dc:creator>
  <cp:lastModifiedBy>Bhowmik, Ps</cp:lastModifiedBy>
  <cp:revision>14</cp:revision>
  <dcterms:created xsi:type="dcterms:W3CDTF">2020-06-01T00:57:52Z</dcterms:created>
  <dcterms:modified xsi:type="dcterms:W3CDTF">2020-06-02T06:19:22Z</dcterms:modified>
</cp:coreProperties>
</file>