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1" r:id="rId6"/>
    <p:sldId id="262" r:id="rId7"/>
    <p:sldId id="260"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F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741"/>
  </p:normalViewPr>
  <p:slideViewPr>
    <p:cSldViewPr snapToGrid="0" snapToObjects="1">
      <p:cViewPr varScale="1">
        <p:scale>
          <a:sx n="72" d="100"/>
          <a:sy n="72" d="100"/>
        </p:scale>
        <p:origin x="21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25455-4CF3-0C4D-B5CE-2CF65E292E34}" type="datetimeFigureOut">
              <a:rPr lang="en-US" smtClean="0"/>
              <a:t>6/19/20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3CAB2-4303-B448-83AB-19801875A8AA}" type="slidenum">
              <a:rPr lang="en-US" smtClean="0"/>
              <a:t>‹#›</a:t>
            </a:fld>
            <a:endParaRPr lang="en-US"/>
          </a:p>
        </p:txBody>
      </p:sp>
    </p:spTree>
    <p:extLst>
      <p:ext uri="{BB962C8B-B14F-4D97-AF65-F5344CB8AC3E}">
        <p14:creationId xmlns:p14="http://schemas.microsoft.com/office/powerpoint/2010/main" val="7718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pubmed.ncbi.nlm.nih.gov/29395692/#affiliation-3" TargetMode="External"/><Relationship Id="rId13" Type="http://schemas.openxmlformats.org/officeDocument/2006/relationships/hyperlink" Target="https://pubmed.ncbi.nlm.nih.gov/?term=Bryant+JL&amp;cauthor_id=19527279" TargetMode="External"/><Relationship Id="rId3" Type="http://schemas.openxmlformats.org/officeDocument/2006/relationships/hyperlink" Target="https://pubmed.ncbi.nlm.nih.gov/?term=Gottlieb+M&amp;cauthor_id=29395692" TargetMode="External"/><Relationship Id="rId7" Type="http://schemas.openxmlformats.org/officeDocument/2006/relationships/hyperlink" Target="https://pubmed.ncbi.nlm.nih.gov/?term=Koyfman+A&amp;cauthor_id=29395692" TargetMode="External"/><Relationship Id="rId12" Type="http://schemas.openxmlformats.org/officeDocument/2006/relationships/hyperlink" Target="https://pubmed.ncbi.nlm.nih.gov/?term=Page+CB&amp;cauthor_id=19527279"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pubmed.ncbi.nlm.nih.gov/29395692/#affiliation-2" TargetMode="External"/><Relationship Id="rId11" Type="http://schemas.openxmlformats.org/officeDocument/2006/relationships/hyperlink" Target="https://pubmed.ncbi.nlm.nih.gov/?term=Healy+P&amp;cauthor_id=19527279" TargetMode="External"/><Relationship Id="rId5" Type="http://schemas.openxmlformats.org/officeDocument/2006/relationships/hyperlink" Target="https://pubmed.ncbi.nlm.nih.gov/?term=Long+B&amp;cauthor_id=29395692" TargetMode="External"/><Relationship Id="rId10" Type="http://schemas.openxmlformats.org/officeDocument/2006/relationships/hyperlink" Target="https://pubmed.ncbi.nlm.nih.gov/19527279/#affiliation-1" TargetMode="External"/><Relationship Id="rId4" Type="http://schemas.openxmlformats.org/officeDocument/2006/relationships/hyperlink" Target="https://pubmed.ncbi.nlm.nih.gov/29395692/#affiliation-1" TargetMode="External"/><Relationship Id="rId9" Type="http://schemas.openxmlformats.org/officeDocument/2006/relationships/hyperlink" Target="https://pubmed.ncbi.nlm.nih.gov/?term=Downes+MA&amp;cauthor_id=19527279" TargetMode="External"/><Relationship Id="rId14" Type="http://schemas.openxmlformats.org/officeDocument/2006/relationships/hyperlink" Target="https://pubmed.ncbi.nlm.nih.gov/?term=Isbister+GK&amp;cauthor_id=19527279"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itfl.com/author/chris-nickson/"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emergencymedicinecases.com/emergency-management-agitated-patient/" TargetMode="External"/><Relationship Id="rId5" Type="http://schemas.openxmlformats.org/officeDocument/2006/relationships/hyperlink" Target="http://www.health.nsw.gov.au/mhdao/publications/Publications/pub-emergency.pdf" TargetMode="External"/><Relationship Id="rId4" Type="http://schemas.openxmlformats.org/officeDocument/2006/relationships/hyperlink" Target="https://litfl.com/de-escalation/"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jhced.org/2014/05/ed-code-black-tea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emcrit.org/emcrit/human-bondage-chemical-takedown/" TargetMode="External"/><Relationship Id="rId3" Type="http://schemas.openxmlformats.org/officeDocument/2006/relationships/hyperlink" Target="https://pubmed.ncbi.nlm.nih.gov/?term=Calver+L&amp;cauthor_id=24168079" TargetMode="External"/><Relationship Id="rId7" Type="http://schemas.openxmlformats.org/officeDocument/2006/relationships/hyperlink" Target="https://rebelem.com/comparison-of-im-midazolam-olanzapine-ziprasidone-and-haloperidol-for-behavioral-control/"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mergencymedicinecases.com/emergency-management-agitated-patient/" TargetMode="External"/><Relationship Id="rId5" Type="http://schemas.openxmlformats.org/officeDocument/2006/relationships/hyperlink" Target="https://pubmed.ncbi.nlm.nih.gov/?term=Isbister+GK&amp;cauthor_id=24168079" TargetMode="External"/><Relationship Id="rId4" Type="http://schemas.openxmlformats.org/officeDocument/2006/relationships/hyperlink" Target="https://pubmed.ncbi.nlm.nih.gov/24168079/#affiliation-1"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mergencymedicinecases.com/critcases-hyponatremia-associated-seizur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Approach to agitated patient- major components </a:t>
            </a:r>
          </a:p>
          <a:p>
            <a:pPr marL="228600" indent="-228600">
              <a:buAutoNum type="arabicPeriod"/>
            </a:pPr>
            <a:r>
              <a:rPr lang="en-US" dirty="0"/>
              <a:t>Safety</a:t>
            </a:r>
          </a:p>
          <a:p>
            <a:pPr marL="228600" indent="-228600">
              <a:buAutoNum type="arabicPeriod"/>
            </a:pPr>
            <a:r>
              <a:rPr lang="en-US" dirty="0"/>
              <a:t>De-escalation</a:t>
            </a:r>
          </a:p>
          <a:p>
            <a:pPr marL="228600" indent="-228600">
              <a:buAutoNum type="arabicPeriod"/>
            </a:pPr>
            <a:r>
              <a:rPr lang="en-US" dirty="0"/>
              <a:t>Physical and Chemical restraint</a:t>
            </a:r>
          </a:p>
          <a:p>
            <a:pPr marL="228600" indent="-228600">
              <a:buAutoNum type="arabicPeriod"/>
            </a:pPr>
            <a:r>
              <a:rPr lang="en-US" dirty="0"/>
              <a:t>Organic screen</a:t>
            </a:r>
          </a:p>
          <a:p>
            <a:pPr marL="228600" indent="-228600">
              <a:buAutoNum type="arabicPeriod"/>
            </a:pPr>
            <a:r>
              <a:rPr lang="en-US" dirty="0"/>
              <a:t>Disposition decision</a:t>
            </a:r>
          </a:p>
          <a:p>
            <a:pPr marL="228600" indent="-228600">
              <a:buAutoNum type="arabicPeriod"/>
            </a:pPr>
            <a:endParaRPr lang="en-US" dirty="0"/>
          </a:p>
          <a:p>
            <a:pPr marL="0" indent="0">
              <a:buNone/>
            </a:pPr>
            <a:r>
              <a:rPr lang="en-AU" sz="1200" b="0" i="0" kern="1200" dirty="0">
                <a:solidFill>
                  <a:schemeClr val="tx1"/>
                </a:solidFill>
                <a:effectLst/>
                <a:latin typeface="+mn-lt"/>
                <a:ea typeface="+mn-ea"/>
                <a:cs typeface="+mn-cs"/>
              </a:rPr>
              <a:t>“Acute agitation is an increasingly common presentation to the ED and has a broad differential diagnosis including metabolic, neurologic, infectious, toxicologic, and psychiatric aetiologies. Missed diagnosis of a dangerous aetiology of the patient's agitation may result in severe morbidity and mortality” (1). The acute behavioural disturbances are predominantly due to organic pathologies (2). </a:t>
            </a:r>
          </a:p>
          <a:p>
            <a:pPr marL="0" indent="0">
              <a:buNone/>
            </a:pPr>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1. </a:t>
            </a:r>
            <a:r>
              <a:rPr lang="en-AU" sz="1200" b="1" i="0" kern="1200" dirty="0">
                <a:solidFill>
                  <a:schemeClr val="tx1"/>
                </a:solidFill>
                <a:effectLst/>
                <a:latin typeface="+mn-lt"/>
                <a:ea typeface="+mn-ea"/>
                <a:cs typeface="+mn-cs"/>
              </a:rPr>
              <a:t>Approach to the Agitated Emergency Department Patient</a:t>
            </a:r>
          </a:p>
          <a:p>
            <a:r>
              <a:rPr lang="en-AU" sz="1200" b="0" i="0" u="none" strike="noStrike" kern="1200" dirty="0">
                <a:solidFill>
                  <a:schemeClr val="tx1"/>
                </a:solidFill>
                <a:effectLst/>
                <a:latin typeface="+mn-lt"/>
                <a:ea typeface="+mn-ea"/>
                <a:cs typeface="+mn-cs"/>
                <a:hlinkClick r:id="rId3"/>
              </a:rPr>
              <a:t>Michael Gottlieb</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4"/>
              </a:rPr>
              <a:t>1</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5"/>
              </a:rPr>
              <a:t>Brit Long</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6"/>
              </a:rPr>
              <a:t>2</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7"/>
              </a:rPr>
              <a:t>Alex Koyfman</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8"/>
              </a:rPr>
              <a:t>3</a:t>
            </a:r>
            <a:endParaRPr lang="en-AU" sz="1200" b="0" i="0" kern="1200" dirty="0">
              <a:solidFill>
                <a:schemeClr val="tx1"/>
              </a:solidFill>
              <a:effectLst/>
              <a:latin typeface="+mn-lt"/>
              <a:ea typeface="+mn-ea"/>
              <a:cs typeface="+mn-cs"/>
            </a:endParaRPr>
          </a:p>
          <a:p>
            <a:r>
              <a:rPr lang="en-US" dirty="0"/>
              <a:t>2. </a:t>
            </a:r>
            <a:r>
              <a:rPr lang="en-AU" sz="1200" b="1" i="0" kern="1200" dirty="0">
                <a:solidFill>
                  <a:schemeClr val="tx1"/>
                </a:solidFill>
                <a:effectLst/>
                <a:latin typeface="+mn-lt"/>
                <a:ea typeface="+mn-ea"/>
                <a:cs typeface="+mn-cs"/>
              </a:rPr>
              <a:t>Structured Team Approach to the Agitated Patient in the Emergency Department</a:t>
            </a:r>
          </a:p>
          <a:p>
            <a:r>
              <a:rPr lang="en-AU" sz="1200" b="0" i="0" u="none" strike="noStrike" kern="1200" dirty="0">
                <a:solidFill>
                  <a:schemeClr val="tx1"/>
                </a:solidFill>
                <a:effectLst/>
                <a:latin typeface="+mn-lt"/>
                <a:ea typeface="+mn-ea"/>
                <a:cs typeface="+mn-cs"/>
                <a:hlinkClick r:id="rId9"/>
              </a:rPr>
              <a:t>Michael A Downes</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10"/>
              </a:rPr>
              <a:t>1</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11"/>
              </a:rPr>
              <a:t>Paul Healy</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12"/>
              </a:rPr>
              <a:t>Colin B Page</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13"/>
              </a:rPr>
              <a:t>Jennifer L Bryant</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14"/>
              </a:rPr>
              <a:t>Geoffrey K Isbister</a:t>
            </a:r>
            <a:endParaRPr lang="en-AU" sz="1200" b="0" i="0" kern="1200" dirty="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2</a:t>
            </a:fld>
            <a:endParaRPr lang="en-US"/>
          </a:p>
        </p:txBody>
      </p:sp>
    </p:spTree>
    <p:extLst>
      <p:ext uri="{BB962C8B-B14F-4D97-AF65-F5344CB8AC3E}">
        <p14:creationId xmlns:p14="http://schemas.microsoft.com/office/powerpoint/2010/main" val="292857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Common scenario for any emergency department.</a:t>
            </a:r>
          </a:p>
          <a:p>
            <a:r>
              <a:rPr lang="en-US" dirty="0"/>
              <a:t>A structured approach to de-escalation is very important for the safety of the patient and staff.</a:t>
            </a:r>
          </a:p>
          <a:p>
            <a:endParaRPr lang="en-US" dirty="0"/>
          </a:p>
          <a:p>
            <a:pPr marL="171450" indent="-171450">
              <a:buFont typeface="Arial" panose="020B0604020202020204" pitchFamily="34" charset="0"/>
              <a:buChar char="•"/>
            </a:pPr>
            <a:r>
              <a:rPr lang="en-US" dirty="0"/>
              <a:t>Initial steps-</a:t>
            </a:r>
          </a:p>
          <a:p>
            <a:pPr marL="228600" indent="-228600">
              <a:buAutoNum type="arabicPeriod"/>
            </a:pPr>
            <a:r>
              <a:rPr lang="en-US" dirty="0"/>
              <a:t>Recognizing the early warning signs of potential violent behavior- agitated patient in police custody </a:t>
            </a:r>
          </a:p>
          <a:p>
            <a:pPr marL="228600" indent="-228600">
              <a:buAutoNum type="arabicPeriod"/>
            </a:pPr>
            <a:r>
              <a:rPr lang="en-US" dirty="0"/>
              <a:t>Prioritize assessment- delay will further escalate the situation</a:t>
            </a:r>
          </a:p>
          <a:p>
            <a:pPr marL="228600" indent="-228600">
              <a:buAutoNum type="arabicPeriod"/>
            </a:pPr>
            <a:r>
              <a:rPr lang="en-US" dirty="0"/>
              <a:t>Ensure safety- call security</a:t>
            </a:r>
          </a:p>
          <a:p>
            <a:pPr marL="228600" indent="-228600">
              <a:buAutoNum type="arabicPeriod"/>
            </a:pPr>
            <a:r>
              <a:rPr lang="en-US" dirty="0"/>
              <a:t>Avoid mirroring behavior- calm demeanor, avoid excessive stimulation and prolonged eye contact</a:t>
            </a:r>
          </a:p>
          <a:p>
            <a:pPr marL="228600" indent="-228600">
              <a:buAutoNum type="arabicPeriod"/>
            </a:pPr>
            <a:endParaRPr lang="en-US" dirty="0"/>
          </a:p>
          <a:p>
            <a:pPr marL="228600" indent="-228600">
              <a:buFont typeface="Arial" panose="020B0604020202020204" pitchFamily="34" charset="0"/>
              <a:buChar char="•"/>
            </a:pPr>
            <a:r>
              <a:rPr lang="en-US" dirty="0"/>
              <a:t>Verbal de-escalation</a:t>
            </a:r>
          </a:p>
          <a:p>
            <a:pPr marL="228600" indent="-228600">
              <a:buFont typeface="+mj-lt"/>
              <a:buAutoNum type="arabicPeriod"/>
            </a:pPr>
            <a:r>
              <a:rPr lang="en-US" dirty="0"/>
              <a:t>Empathetic, nonjudgmental</a:t>
            </a:r>
          </a:p>
          <a:p>
            <a:pPr marL="228600" indent="-228600">
              <a:buFont typeface="+mj-lt"/>
              <a:buAutoNum type="arabicPeriod"/>
            </a:pPr>
            <a:r>
              <a:rPr lang="en-US" dirty="0"/>
              <a:t>Introduce yourself and your role, address the patient with name (personalize interaction)</a:t>
            </a:r>
          </a:p>
          <a:p>
            <a:pPr marL="228600" indent="-228600">
              <a:buFont typeface="+mj-lt"/>
              <a:buAutoNum type="arabicPeriod"/>
            </a:pPr>
            <a:r>
              <a:rPr lang="en-US" dirty="0"/>
              <a:t>Actively listen to his concerns, acknowledge them</a:t>
            </a:r>
          </a:p>
          <a:p>
            <a:pPr marL="228600" indent="-228600">
              <a:buFont typeface="+mj-lt"/>
              <a:buAutoNum type="arabicPeriod"/>
            </a:pPr>
            <a:r>
              <a:rPr lang="en-US" dirty="0"/>
              <a:t>Try to identify the triggers and unmet needs that can be easily corrected.</a:t>
            </a:r>
          </a:p>
          <a:p>
            <a:pPr marL="228600" indent="-228600">
              <a:buFont typeface="+mj-lt"/>
              <a:buAutoNum type="arabicPeriod"/>
            </a:pPr>
            <a:r>
              <a:rPr lang="en-US" dirty="0"/>
              <a:t>Recruit help- psych team, relatives, senior ED nurses</a:t>
            </a:r>
          </a:p>
          <a:p>
            <a:pPr marL="228600" indent="-228600">
              <a:buFont typeface="+mj-lt"/>
              <a:buAutoNum type="arabicPeriod"/>
            </a:pPr>
            <a:r>
              <a:rPr lang="en-US" dirty="0"/>
              <a:t>Set clear boundaries </a:t>
            </a:r>
          </a:p>
          <a:p>
            <a:pPr marL="228600" indent="-228600">
              <a:buFont typeface="+mj-lt"/>
              <a:buAutoNum type="arabicPeriod"/>
            </a:pPr>
            <a:endParaRPr lang="en-US" dirty="0"/>
          </a:p>
          <a:p>
            <a:pPr marL="228600" indent="-228600">
              <a:buFont typeface="Arial" panose="020B0604020202020204" pitchFamily="34" charset="0"/>
              <a:buChar char="•"/>
            </a:pPr>
            <a:r>
              <a:rPr lang="en-US" dirty="0"/>
              <a:t>Early negotiation</a:t>
            </a:r>
          </a:p>
          <a:p>
            <a:pPr marL="228600" indent="-228600">
              <a:buFont typeface="+mj-lt"/>
              <a:buAutoNum type="arabicPeriod"/>
            </a:pPr>
            <a:r>
              <a:rPr lang="en-US" dirty="0"/>
              <a:t>Verbal support</a:t>
            </a:r>
          </a:p>
          <a:p>
            <a:pPr marL="228600" indent="-228600">
              <a:buFont typeface="+mj-lt"/>
              <a:buAutoNum type="arabicPeriod"/>
            </a:pPr>
            <a:r>
              <a:rPr lang="en-US" b="1" dirty="0"/>
              <a:t>Offer oral medication</a:t>
            </a:r>
            <a:r>
              <a:rPr lang="en-US" dirty="0"/>
              <a:t>- anxiolytics and anti-psychotics</a:t>
            </a:r>
          </a:p>
          <a:p>
            <a:pPr marL="228600" indent="-228600">
              <a:buFont typeface="+mj-lt"/>
              <a:buAutoNum type="arabicPeriod"/>
            </a:pPr>
            <a:r>
              <a:rPr lang="en-US" dirty="0"/>
              <a:t>Offer food and drink where appropriate</a:t>
            </a:r>
          </a:p>
          <a:p>
            <a:pPr marL="0" indent="0">
              <a:buFont typeface="+mj-lt"/>
              <a:buNone/>
            </a:pPr>
            <a:endParaRPr lang="en-US" dirty="0"/>
          </a:p>
          <a:p>
            <a:pPr marL="228600" indent="-228600">
              <a:buFont typeface="Arial" panose="020B0604020202020204" pitchFamily="34" charset="0"/>
              <a:buChar char="•"/>
            </a:pPr>
            <a:r>
              <a:rPr lang="en-US" dirty="0"/>
              <a:t>Show of force</a:t>
            </a:r>
          </a:p>
          <a:p>
            <a:pPr marL="0" indent="0">
              <a:buFont typeface="Arial" panose="020B0604020202020204" pitchFamily="34" charset="0"/>
              <a:buNone/>
            </a:pPr>
            <a:r>
              <a:rPr lang="en-US" dirty="0"/>
              <a:t>Can be helpful, can be a trigger for further escalation</a:t>
            </a:r>
          </a:p>
          <a:p>
            <a:pPr marL="0" indent="0">
              <a:buFont typeface="Arial" panose="020B0604020202020204" pitchFamily="34" charset="0"/>
              <a:buNone/>
            </a:pPr>
            <a:endParaRPr lang="en-US" dirty="0"/>
          </a:p>
          <a:p>
            <a:r>
              <a:rPr lang="en-AU" sz="1200" b="0" i="0" kern="1200" dirty="0">
                <a:solidFill>
                  <a:schemeClr val="tx1"/>
                </a:solidFill>
                <a:effectLst/>
                <a:latin typeface="+mn-lt"/>
                <a:ea typeface="+mn-ea"/>
                <a:cs typeface="+mn-cs"/>
              </a:rPr>
              <a:t>(2) It’s hard enough to interact with our fellow human in normal day to day interaction without provoking some form of social anxiety. So what do we do when those we are trying to speak to are threatening physical violence? Not sure where to start? Try the </a:t>
            </a:r>
            <a:r>
              <a:rPr lang="en-AU" sz="1200" b="1" i="0" kern="1200" dirty="0">
                <a:solidFill>
                  <a:schemeClr val="tx1"/>
                </a:solidFill>
                <a:effectLst/>
                <a:latin typeface="+mn-lt"/>
                <a:ea typeface="+mn-ea"/>
                <a:cs typeface="+mn-cs"/>
              </a:rPr>
              <a:t>SAVE</a:t>
            </a:r>
            <a:r>
              <a:rPr lang="en-AU" sz="1200" b="0" i="0" kern="1200" dirty="0">
                <a:solidFill>
                  <a:schemeClr val="tx1"/>
                </a:solidFill>
                <a:effectLst/>
                <a:latin typeface="+mn-lt"/>
                <a:ea typeface="+mn-ea"/>
                <a:cs typeface="+mn-cs"/>
              </a:rPr>
              <a:t> </a:t>
            </a:r>
            <a:r>
              <a:rPr lang="en-AU" sz="1200" b="1" i="0" kern="1200" dirty="0">
                <a:solidFill>
                  <a:schemeClr val="tx1"/>
                </a:solidFill>
                <a:effectLst/>
                <a:latin typeface="+mn-lt"/>
                <a:ea typeface="+mn-ea"/>
                <a:cs typeface="+mn-cs"/>
              </a:rPr>
              <a:t>mnemonic</a:t>
            </a:r>
            <a:r>
              <a:rPr lang="en-AU" sz="1200" b="0" i="0" kern="1200" dirty="0">
                <a:solidFill>
                  <a:schemeClr val="tx1"/>
                </a:solidFill>
                <a:effectLst/>
                <a:latin typeface="+mn-lt"/>
                <a:ea typeface="+mn-ea"/>
                <a:cs typeface="+mn-cs"/>
              </a:rPr>
              <a:t>:</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S</a:t>
            </a:r>
            <a:r>
              <a:rPr lang="en-AU" sz="1200" b="0" i="0" kern="1200" dirty="0">
                <a:solidFill>
                  <a:schemeClr val="tx1"/>
                </a:solidFill>
                <a:effectLst/>
                <a:latin typeface="+mn-lt"/>
                <a:ea typeface="+mn-ea"/>
                <a:cs typeface="+mn-cs"/>
              </a:rPr>
              <a:t>upport – “Let’s work together…”</a:t>
            </a:r>
          </a:p>
          <a:p>
            <a:r>
              <a:rPr lang="en-AU" sz="1200" b="1" i="0" kern="1200" dirty="0">
                <a:solidFill>
                  <a:schemeClr val="tx1"/>
                </a:solidFill>
                <a:effectLst/>
                <a:latin typeface="+mn-lt"/>
                <a:ea typeface="+mn-ea"/>
                <a:cs typeface="+mn-cs"/>
              </a:rPr>
              <a:t>A</a:t>
            </a:r>
            <a:r>
              <a:rPr lang="en-AU" sz="1200" b="0" i="0" kern="1200" dirty="0">
                <a:solidFill>
                  <a:schemeClr val="tx1"/>
                </a:solidFill>
                <a:effectLst/>
                <a:latin typeface="+mn-lt"/>
                <a:ea typeface="+mn-ea"/>
                <a:cs typeface="+mn-cs"/>
              </a:rPr>
              <a:t>cknowledge – “I see this has been hard for you.”</a:t>
            </a:r>
          </a:p>
          <a:p>
            <a:r>
              <a:rPr lang="en-AU" sz="1200" b="1" i="0" kern="1200" dirty="0">
                <a:solidFill>
                  <a:schemeClr val="tx1"/>
                </a:solidFill>
                <a:effectLst/>
                <a:latin typeface="+mn-lt"/>
                <a:ea typeface="+mn-ea"/>
                <a:cs typeface="+mn-cs"/>
              </a:rPr>
              <a:t>V</a:t>
            </a:r>
            <a:r>
              <a:rPr lang="en-AU" sz="1200" b="0" i="0" kern="1200" dirty="0">
                <a:solidFill>
                  <a:schemeClr val="tx1"/>
                </a:solidFill>
                <a:effectLst/>
                <a:latin typeface="+mn-lt"/>
                <a:ea typeface="+mn-ea"/>
                <a:cs typeface="+mn-cs"/>
              </a:rPr>
              <a:t>alidate – “I’d probably be reacting the same way if I was in your shoes.”</a:t>
            </a:r>
          </a:p>
          <a:p>
            <a:r>
              <a:rPr lang="en-AU" sz="1200" b="1" i="0" kern="1200" dirty="0">
                <a:solidFill>
                  <a:schemeClr val="tx1"/>
                </a:solidFill>
                <a:effectLst/>
                <a:latin typeface="+mn-lt"/>
                <a:ea typeface="+mn-ea"/>
                <a:cs typeface="+mn-cs"/>
              </a:rPr>
              <a:t>E</a:t>
            </a:r>
            <a:r>
              <a:rPr lang="en-AU" sz="1200" b="0" i="0" kern="1200" dirty="0">
                <a:solidFill>
                  <a:schemeClr val="tx1"/>
                </a:solidFill>
                <a:effectLst/>
                <a:latin typeface="+mn-lt"/>
                <a:ea typeface="+mn-ea"/>
                <a:cs typeface="+mn-cs"/>
              </a:rPr>
              <a:t>motion naming – “You seem upset.”</a:t>
            </a:r>
          </a:p>
          <a:p>
            <a:pPr marL="0" indent="0">
              <a:buFont typeface="Arial" panose="020B0604020202020204" pitchFamily="34" charset="0"/>
              <a:buNone/>
            </a:pPr>
            <a:endParaRPr lang="en-US" dirty="0"/>
          </a:p>
          <a:p>
            <a:pPr marL="228600" indent="-228600">
              <a:buFont typeface="+mj-lt"/>
              <a:buAutoNum type="arabicPeriod"/>
            </a:pPr>
            <a:r>
              <a:rPr lang="en-AU" sz="1200" b="1" i="0" kern="1200" dirty="0">
                <a:solidFill>
                  <a:schemeClr val="tx1"/>
                </a:solidFill>
                <a:effectLst/>
                <a:latin typeface="+mn-lt"/>
                <a:ea typeface="+mn-ea"/>
                <a:cs typeface="+mn-cs"/>
              </a:rPr>
              <a:t>De-escalation</a:t>
            </a:r>
          </a:p>
          <a:p>
            <a:r>
              <a:rPr lang="en-AU" sz="1200" b="0" i="0" kern="1200" dirty="0">
                <a:solidFill>
                  <a:schemeClr val="tx1"/>
                </a:solidFill>
                <a:effectLst/>
                <a:latin typeface="+mn-lt"/>
                <a:ea typeface="+mn-ea"/>
                <a:cs typeface="+mn-cs"/>
              </a:rPr>
              <a:t>by </a:t>
            </a:r>
            <a:r>
              <a:rPr lang="en-AU" sz="1200" b="0" i="0" u="none" strike="noStrike" kern="1200" dirty="0">
                <a:solidFill>
                  <a:schemeClr val="tx1"/>
                </a:solidFill>
                <a:effectLst/>
                <a:latin typeface="+mn-lt"/>
                <a:ea typeface="+mn-ea"/>
                <a:cs typeface="+mn-cs"/>
                <a:hlinkClick r:id="rId3" tooltip="Posts by Dr Chris Nickson"/>
              </a:rPr>
              <a:t>Dr Chris Nickson</a:t>
            </a:r>
            <a:r>
              <a:rPr lang="en-AU" sz="1200" b="0" i="0" u="none" strike="noStrike" kern="1200" dirty="0">
                <a:solidFill>
                  <a:schemeClr val="tx1"/>
                </a:solidFill>
                <a:effectLst/>
                <a:latin typeface="+mn-lt"/>
                <a:ea typeface="+mn-ea"/>
                <a:cs typeface="+mn-cs"/>
              </a:rPr>
              <a:t> </a:t>
            </a:r>
            <a:r>
              <a:rPr lang="en-AU" sz="1200" b="0" i="0" kern="1200" dirty="0">
                <a:solidFill>
                  <a:schemeClr val="tx1"/>
                </a:solidFill>
                <a:effectLst/>
                <a:latin typeface="+mn-lt"/>
                <a:ea typeface="+mn-ea"/>
                <a:cs typeface="+mn-cs"/>
              </a:rPr>
              <a:t>2019</a:t>
            </a:r>
          </a:p>
          <a:p>
            <a:pPr marL="0" indent="0">
              <a:buFont typeface="Arial" panose="020B0604020202020204" pitchFamily="34" charset="0"/>
              <a:buNone/>
            </a:pPr>
            <a:r>
              <a:rPr lang="en-AU" dirty="0">
                <a:hlinkClick r:id="rId4"/>
              </a:rPr>
              <a:t>https://litfl.com/de-escalation/</a:t>
            </a: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AU" sz="1200" b="1" i="0" kern="1200" dirty="0">
                <a:solidFill>
                  <a:schemeClr val="tx1"/>
                </a:solidFill>
                <a:effectLst/>
                <a:latin typeface="+mn-lt"/>
                <a:ea typeface="+mn-ea"/>
                <a:cs typeface="+mn-cs"/>
              </a:rPr>
              <a:t>Mental health for emergency departments: a reference guide. NSW Health. 2009.</a:t>
            </a:r>
            <a:br>
              <a:rPr lang="en-AU" b="1" dirty="0"/>
            </a:br>
            <a:r>
              <a:rPr lang="en-AU" sz="1200" b="0" i="0" u="none" strike="noStrike" kern="1200" dirty="0">
                <a:solidFill>
                  <a:schemeClr val="tx1"/>
                </a:solidFill>
                <a:effectLst/>
                <a:latin typeface="+mn-lt"/>
                <a:ea typeface="+mn-ea"/>
                <a:cs typeface="+mn-cs"/>
                <a:hlinkClick r:id="rId5"/>
              </a:rPr>
              <a:t>http://www.health.nsw.gov.au/mhdao/publications/Publications/pub-emergency.pdf</a:t>
            </a:r>
            <a:endParaRPr lang="en-US" sz="1200" b="0" i="0" u="none" strike="noStrike" kern="1200" dirty="0">
              <a:solidFill>
                <a:schemeClr val="tx1"/>
              </a:solidFill>
              <a:effectLst/>
              <a:latin typeface="+mn-lt"/>
              <a:ea typeface="+mn-ea"/>
              <a:cs typeface="+mn-cs"/>
            </a:endParaRPr>
          </a:p>
          <a:p>
            <a:pPr marL="0" indent="0">
              <a:buFont typeface="Arial" panose="020B0604020202020204" pitchFamily="34" charset="0"/>
              <a:buNone/>
            </a:pPr>
            <a:endParaRPr lang="en-US" sz="1200" b="0" i="0" u="none" strike="noStrike" kern="1200" dirty="0">
              <a:solidFill>
                <a:schemeClr val="tx1"/>
              </a:solidFill>
              <a:effectLst/>
              <a:latin typeface="+mn-lt"/>
              <a:ea typeface="+mn-ea"/>
              <a:cs typeface="+mn-cs"/>
              <a:hlinkClick r:id="rId6"/>
            </a:endParaRPr>
          </a:p>
          <a:p>
            <a:pPr marL="0" indent="0">
              <a:buFont typeface="Arial" panose="020B0604020202020204" pitchFamily="34" charset="0"/>
              <a:buNone/>
            </a:pPr>
            <a:r>
              <a:rPr lang="en-US" sz="1200" b="1" i="0" u="sng" strike="noStrike" kern="1200" dirty="0">
                <a:solidFill>
                  <a:schemeClr val="tx1"/>
                </a:solidFill>
                <a:effectLst/>
                <a:latin typeface="+mn-lt"/>
                <a:ea typeface="+mn-ea"/>
                <a:cs typeface="+mn-cs"/>
                <a:hlinkClick r:id="rId6"/>
              </a:rPr>
              <a:t>2. </a:t>
            </a:r>
            <a:r>
              <a:rPr lang="en-AU" dirty="0">
                <a:hlinkClick r:id="rId6"/>
              </a:rPr>
              <a:t>https://emergencymedicinecases.com/emergency-management-agitated-patient/</a:t>
            </a:r>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3</a:t>
            </a:fld>
            <a:endParaRPr lang="en-US"/>
          </a:p>
        </p:txBody>
      </p:sp>
    </p:spTree>
    <p:extLst>
      <p:ext uri="{BB962C8B-B14F-4D97-AF65-F5344CB8AC3E}">
        <p14:creationId xmlns:p14="http://schemas.microsoft.com/office/powerpoint/2010/main" val="3563557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stage patient needs to be physically and chemically restrained.</a:t>
            </a:r>
          </a:p>
          <a:p>
            <a:endParaRPr lang="en-US" dirty="0"/>
          </a:p>
          <a:p>
            <a:r>
              <a:rPr lang="en-US" b="1" dirty="0"/>
              <a:t>Physical restraining a patient-</a:t>
            </a:r>
          </a:p>
          <a:p>
            <a:r>
              <a:rPr lang="en-US" dirty="0"/>
              <a:t>5 points restraining technique</a:t>
            </a:r>
          </a:p>
          <a:p>
            <a:r>
              <a:rPr lang="en-US" dirty="0"/>
              <a:t>Please refer to </a:t>
            </a:r>
            <a:r>
              <a:rPr lang="en-US" b="1" i="1" dirty="0"/>
              <a:t>JHC ED code black team policy</a:t>
            </a:r>
            <a:r>
              <a:rPr lang="en-US" dirty="0"/>
              <a:t> for further details.</a:t>
            </a:r>
          </a:p>
          <a:p>
            <a:r>
              <a:rPr lang="en-AU" dirty="0">
                <a:hlinkClick r:id="rId3"/>
              </a:rPr>
              <a:t>http://jhced.org/2014/05/ed-code-black-team/</a:t>
            </a:r>
            <a:endParaRPr lang="en-AU" dirty="0"/>
          </a:p>
          <a:p>
            <a:endParaRPr lang="en-AU" dirty="0"/>
          </a:p>
          <a:p>
            <a:r>
              <a:rPr lang="en-AU" b="1" dirty="0"/>
              <a:t>Chemical restraining- see later</a:t>
            </a:r>
          </a:p>
          <a:p>
            <a:endParaRPr lang="en-AU" dirty="0"/>
          </a:p>
          <a:p>
            <a:r>
              <a:rPr lang="en-AU" b="1" dirty="0"/>
              <a:t>Post sedation care- </a:t>
            </a:r>
            <a:r>
              <a:rPr lang="en-AU" dirty="0"/>
              <a:t>ABCDE, don’t forget BSL and temperature</a:t>
            </a:r>
          </a:p>
          <a:p>
            <a:r>
              <a:rPr lang="en-AU" dirty="0"/>
              <a:t>Head to toe examination- look for trauma- head injury</a:t>
            </a:r>
          </a:p>
          <a:p>
            <a:r>
              <a:rPr lang="en-AU" dirty="0"/>
              <a:t>Look for toxidromes- serotonin syndrome, neuroleptic malignant syndrome</a:t>
            </a:r>
          </a:p>
          <a:p>
            <a:r>
              <a:rPr lang="en-AU" dirty="0"/>
              <a:t>Systemic examination</a:t>
            </a:r>
          </a:p>
          <a:p>
            <a:endParaRPr lang="en-AU" dirty="0"/>
          </a:p>
          <a:p>
            <a:r>
              <a:rPr lang="en-AU" b="1" dirty="0"/>
              <a:t>Bedside investigation-</a:t>
            </a:r>
          </a:p>
          <a:p>
            <a:r>
              <a:rPr lang="en-AU" b="0" dirty="0"/>
              <a:t>BSL, ECG, VBG, Urine </a:t>
            </a:r>
          </a:p>
          <a:p>
            <a:endParaRPr lang="en-AU" b="1" dirty="0"/>
          </a:p>
          <a:p>
            <a:r>
              <a:rPr lang="en-AU" b="1" dirty="0"/>
              <a:t>Bloods-</a:t>
            </a:r>
          </a:p>
          <a:p>
            <a:r>
              <a:rPr lang="en-AU" b="0" dirty="0"/>
              <a:t>FBP, UEs, LFT, Alcohol level, Paracetamol if indicated, Urine drug screen- controversial (for another day discussion), </a:t>
            </a:r>
          </a:p>
          <a:p>
            <a:endParaRPr lang="en-AU" b="0" dirty="0"/>
          </a:p>
          <a:p>
            <a:r>
              <a:rPr lang="en-AU" b="1" dirty="0"/>
              <a:t>Imaging-</a:t>
            </a:r>
          </a:p>
          <a:p>
            <a:r>
              <a:rPr lang="en-AU" b="0" dirty="0"/>
              <a:t>CT if indicated</a:t>
            </a:r>
          </a:p>
          <a:p>
            <a:endParaRPr lang="en-AU" b="0" dirty="0"/>
          </a:p>
          <a:p>
            <a:r>
              <a:rPr lang="en-AU" b="1" dirty="0"/>
              <a:t>Collateral history- </a:t>
            </a:r>
            <a:r>
              <a:rPr lang="en-AU" b="0" dirty="0"/>
              <a:t>from relatives, friends, Police</a:t>
            </a:r>
          </a:p>
        </p:txBody>
      </p:sp>
      <p:sp>
        <p:nvSpPr>
          <p:cNvPr id="4" name="Slide Number Placeholder 3"/>
          <p:cNvSpPr>
            <a:spLocks noGrp="1"/>
          </p:cNvSpPr>
          <p:nvPr>
            <p:ph type="sldNum" sz="quarter" idx="5"/>
          </p:nvPr>
        </p:nvSpPr>
        <p:spPr/>
        <p:txBody>
          <a:bodyPr/>
          <a:lstStyle/>
          <a:p>
            <a:fld id="{F493CAB2-4303-B448-83AB-19801875A8AA}" type="slidenum">
              <a:rPr lang="en-US" smtClean="0"/>
              <a:t>4</a:t>
            </a:fld>
            <a:endParaRPr lang="en-US"/>
          </a:p>
        </p:txBody>
      </p:sp>
    </p:spTree>
    <p:extLst>
      <p:ext uri="{BB962C8B-B14F-4D97-AF65-F5344CB8AC3E}">
        <p14:creationId xmlns:p14="http://schemas.microsoft.com/office/powerpoint/2010/main" val="257526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5</a:t>
            </a:fld>
            <a:endParaRPr lang="en-US"/>
          </a:p>
        </p:txBody>
      </p:sp>
    </p:spTree>
    <p:extLst>
      <p:ext uri="{BB962C8B-B14F-4D97-AF65-F5344CB8AC3E}">
        <p14:creationId xmlns:p14="http://schemas.microsoft.com/office/powerpoint/2010/main" val="355439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Chemical restraining-</a:t>
            </a:r>
          </a:p>
          <a:p>
            <a:endParaRPr lang="en-US" dirty="0"/>
          </a:p>
          <a:p>
            <a:r>
              <a:rPr lang="en-US" b="1" dirty="0"/>
              <a:t>Indication-</a:t>
            </a:r>
          </a:p>
          <a:p>
            <a:r>
              <a:rPr lang="en-US" dirty="0"/>
              <a:t>Risk to self, staff or patients</a:t>
            </a:r>
          </a:p>
          <a:p>
            <a:endParaRPr lang="en-US" dirty="0"/>
          </a:p>
          <a:p>
            <a:r>
              <a:rPr lang="en-US" b="1" dirty="0"/>
              <a:t>Contraindication-</a:t>
            </a:r>
            <a:endParaRPr lang="en-US" b="0" dirty="0"/>
          </a:p>
          <a:p>
            <a:r>
              <a:rPr lang="en-US" b="0" dirty="0"/>
              <a:t>Alternatives available</a:t>
            </a:r>
          </a:p>
          <a:p>
            <a:r>
              <a:rPr lang="en-US" b="0" dirty="0"/>
              <a:t>Relative contraindication- medically unstable patient where chemical restraining without appropriate planning can harm the patient</a:t>
            </a:r>
          </a:p>
          <a:p>
            <a:endParaRPr lang="en-US" b="0" dirty="0"/>
          </a:p>
          <a:p>
            <a:r>
              <a:rPr lang="en-US" b="1" dirty="0"/>
              <a:t>Considerations before choosing the drug and route of administration-</a:t>
            </a:r>
          </a:p>
          <a:p>
            <a:r>
              <a:rPr lang="en-US" b="0" dirty="0"/>
              <a:t>Level of agitation</a:t>
            </a:r>
          </a:p>
          <a:p>
            <a:r>
              <a:rPr lang="en-US" b="0" dirty="0"/>
              <a:t>Body habitus</a:t>
            </a:r>
          </a:p>
          <a:p>
            <a:r>
              <a:rPr lang="en-US" b="0" dirty="0"/>
              <a:t>Airway risks</a:t>
            </a:r>
          </a:p>
          <a:p>
            <a:r>
              <a:rPr lang="en-US" b="0" dirty="0"/>
              <a:t>Age</a:t>
            </a:r>
          </a:p>
          <a:p>
            <a:r>
              <a:rPr lang="en-US" b="0" dirty="0"/>
              <a:t>Medical comorbidities</a:t>
            </a:r>
          </a:p>
          <a:p>
            <a:r>
              <a:rPr lang="en-US" b="0" dirty="0"/>
              <a:t>Drug use</a:t>
            </a:r>
          </a:p>
          <a:p>
            <a:endParaRPr lang="en-US" b="0" dirty="0"/>
          </a:p>
          <a:p>
            <a:r>
              <a:rPr lang="en-US" b="1" dirty="0"/>
              <a:t>Route of administration-</a:t>
            </a:r>
          </a:p>
          <a:p>
            <a:r>
              <a:rPr lang="en-US" b="0" dirty="0"/>
              <a:t>IM or IV</a:t>
            </a:r>
          </a:p>
          <a:p>
            <a:r>
              <a:rPr lang="en-US" b="0" dirty="0"/>
              <a:t>Where securing an IV cannula will be difficult and increase risk to the staff involved</a:t>
            </a:r>
          </a:p>
          <a:p>
            <a:endParaRPr lang="en-US" b="0" dirty="0"/>
          </a:p>
          <a:p>
            <a:r>
              <a:rPr lang="en-US" b="1" dirty="0"/>
              <a:t>Drug of Choice-</a:t>
            </a:r>
          </a:p>
          <a:p>
            <a:r>
              <a:rPr lang="en-US" b="0" dirty="0"/>
              <a:t>Benzodiazepines</a:t>
            </a:r>
          </a:p>
          <a:p>
            <a:r>
              <a:rPr lang="en-US" b="0" dirty="0"/>
              <a:t>Antipsychotics</a:t>
            </a:r>
          </a:p>
          <a:p>
            <a:r>
              <a:rPr lang="en-US" b="0" dirty="0"/>
              <a:t>Ketamine</a:t>
            </a:r>
          </a:p>
          <a:p>
            <a:endParaRPr lang="en-US" b="0" dirty="0"/>
          </a:p>
          <a:p>
            <a:pPr marL="171450" indent="-171450">
              <a:buFont typeface="Arial" panose="020B0604020202020204" pitchFamily="34" charset="0"/>
              <a:buChar char="•"/>
            </a:pPr>
            <a:r>
              <a:rPr lang="en-US" b="1" dirty="0"/>
              <a:t>Benzos-</a:t>
            </a:r>
          </a:p>
          <a:p>
            <a:r>
              <a:rPr lang="en-US" b="0" dirty="0"/>
              <a:t>Midazolam is best absorbed IM and achieved better sedation in agitated younger adult. </a:t>
            </a:r>
          </a:p>
          <a:p>
            <a:endParaRPr lang="en-US" b="0" dirty="0"/>
          </a:p>
          <a:p>
            <a:pPr marL="171450" indent="-171450">
              <a:buFont typeface="Arial" panose="020B0604020202020204" pitchFamily="34" charset="0"/>
              <a:buChar char="•"/>
            </a:pPr>
            <a:r>
              <a:rPr lang="en-US" b="1" dirty="0"/>
              <a:t>Antipsychotics-</a:t>
            </a:r>
          </a:p>
          <a:p>
            <a:r>
              <a:rPr lang="en-US" sz="1200" b="0" i="0" kern="1200" dirty="0">
                <a:solidFill>
                  <a:schemeClr val="tx1"/>
                </a:solidFill>
                <a:effectLst/>
                <a:latin typeface="+mn-lt"/>
                <a:ea typeface="+mn-ea"/>
                <a:cs typeface="+mn-cs"/>
              </a:rPr>
              <a:t>Haloperidol/ </a:t>
            </a:r>
            <a:r>
              <a:rPr lang="en-US" sz="1200" b="0" i="0" kern="1200" dirty="0" err="1">
                <a:solidFill>
                  <a:schemeClr val="tx1"/>
                </a:solidFill>
                <a:effectLst/>
                <a:latin typeface="+mn-lt"/>
                <a:ea typeface="+mn-ea"/>
                <a:cs typeface="+mn-cs"/>
              </a:rPr>
              <a:t>Droperidol</a:t>
            </a:r>
            <a:r>
              <a:rPr lang="en-US" sz="1200" b="0" i="0" kern="1200" dirty="0">
                <a:solidFill>
                  <a:schemeClr val="tx1"/>
                </a:solidFill>
                <a:effectLst/>
                <a:latin typeface="+mn-lt"/>
                <a:ea typeface="+mn-ea"/>
                <a:cs typeface="+mn-cs"/>
              </a:rPr>
              <a:t> should be considered an adjunct to benzodiazepines in moderate and severe agitation and may be appropriate as monotherapy in moderately agitated intoxicated patients that cannot be placed on a monitor when resources are limited</a:t>
            </a:r>
            <a:r>
              <a:rPr lang="en-US" sz="1200" b="1"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While traditional teaching has been to avoid Haloperidol/ </a:t>
            </a:r>
            <a:r>
              <a:rPr lang="en-US" sz="1200" b="0" i="0" kern="1200" dirty="0" err="1">
                <a:solidFill>
                  <a:schemeClr val="tx1"/>
                </a:solidFill>
                <a:effectLst/>
                <a:latin typeface="+mn-lt"/>
                <a:ea typeface="+mn-ea"/>
                <a:cs typeface="+mn-cs"/>
              </a:rPr>
              <a:t>Droperidol</a:t>
            </a:r>
            <a:r>
              <a:rPr lang="en-US" sz="1200" b="0" i="0" kern="1200" dirty="0">
                <a:solidFill>
                  <a:schemeClr val="tx1"/>
                </a:solidFill>
                <a:effectLst/>
                <a:latin typeface="+mn-lt"/>
                <a:ea typeface="+mn-ea"/>
                <a:cs typeface="+mn-cs"/>
              </a:rPr>
              <a:t> in some at risk patients because of fears of prolongation of the QT interval </a:t>
            </a:r>
          </a:p>
          <a:p>
            <a:r>
              <a:rPr lang="en-US" sz="1200" b="0" i="0" kern="1200" dirty="0">
                <a:solidFill>
                  <a:schemeClr val="tx1"/>
                </a:solidFill>
                <a:effectLst/>
                <a:latin typeface="+mn-lt"/>
                <a:ea typeface="+mn-ea"/>
                <a:cs typeface="+mn-cs"/>
              </a:rPr>
              <a:t>resulting in Torsade's de Pointes and concerns over lowering the seizure threshold, there is no good evidence in the literature that in real practice this risk exists according to experts. </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High Dose </a:t>
            </a:r>
            <a:r>
              <a:rPr lang="en-AU" sz="1200" b="1" i="0" kern="1200" dirty="0" err="1">
                <a:solidFill>
                  <a:schemeClr val="tx1"/>
                </a:solidFill>
                <a:effectLst/>
                <a:latin typeface="+mn-lt"/>
                <a:ea typeface="+mn-ea"/>
                <a:cs typeface="+mn-cs"/>
              </a:rPr>
              <a:t>Droperidol</a:t>
            </a:r>
            <a:r>
              <a:rPr lang="en-AU" sz="1200" b="1" i="0" kern="1200" dirty="0">
                <a:solidFill>
                  <a:schemeClr val="tx1"/>
                </a:solidFill>
                <a:effectLst/>
                <a:latin typeface="+mn-lt"/>
                <a:ea typeface="+mn-ea"/>
                <a:cs typeface="+mn-cs"/>
              </a:rPr>
              <a:t> and QT Prolongation: Analysis of Continuous 12-lead Recordings</a:t>
            </a:r>
          </a:p>
          <a:p>
            <a:r>
              <a:rPr lang="en-AU" sz="1200" b="0" i="0" u="none" strike="noStrike" kern="1200" dirty="0">
                <a:solidFill>
                  <a:schemeClr val="tx1"/>
                </a:solidFill>
                <a:effectLst/>
                <a:latin typeface="+mn-lt"/>
                <a:ea typeface="+mn-ea"/>
                <a:cs typeface="+mn-cs"/>
                <a:hlinkClick r:id="rId3"/>
              </a:rPr>
              <a:t>Leonie Calver</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4"/>
              </a:rPr>
              <a:t>1</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5"/>
              </a:rPr>
              <a:t>Geoffrey K Isbister</a:t>
            </a:r>
            <a:endParaRPr lang="en-AU" sz="1200" b="0" i="0" u="none" strike="noStrike" kern="1200" dirty="0">
              <a:solidFill>
                <a:schemeClr val="tx1"/>
              </a:solidFill>
              <a:effectLst/>
              <a:latin typeface="+mn-lt"/>
              <a:ea typeface="+mn-ea"/>
              <a:cs typeface="+mn-cs"/>
            </a:endParaRP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However, </a:t>
            </a:r>
            <a:r>
              <a:rPr lang="en-AU" sz="1200" b="1" i="0" kern="1200" dirty="0">
                <a:solidFill>
                  <a:schemeClr val="tx1"/>
                </a:solidFill>
                <a:effectLst/>
                <a:latin typeface="+mn-lt"/>
                <a:ea typeface="+mn-ea"/>
                <a:cs typeface="+mn-cs"/>
              </a:rPr>
              <a:t>if the agitation or delirious state is due to an anticholinergic toxicity, antipsychotics should be avoided</a:t>
            </a:r>
            <a:r>
              <a:rPr lang="en-AU" sz="1200" b="0" i="0" kern="1200" dirty="0">
                <a:solidFill>
                  <a:schemeClr val="tx1"/>
                </a:solidFill>
                <a:effectLst/>
                <a:latin typeface="+mn-lt"/>
                <a:ea typeface="+mn-ea"/>
                <a:cs typeface="+mn-cs"/>
              </a:rPr>
              <a:t> due to additive anticholinergic effects.</a:t>
            </a:r>
            <a:endParaRPr lang="en-US" sz="1200" b="0" i="0" kern="1200" dirty="0">
              <a:solidFill>
                <a:schemeClr val="tx1"/>
              </a:solidFill>
              <a:effectLst/>
              <a:latin typeface="+mn-lt"/>
              <a:ea typeface="+mn-ea"/>
              <a:cs typeface="+mn-cs"/>
            </a:endParaRPr>
          </a:p>
          <a:p>
            <a:endParaRPr lang="en-US" b="0" dirty="0"/>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Ketamine IM/IV may be the first line medication for excited delirium and the severely agitated patient.</a:t>
            </a:r>
          </a:p>
          <a:p>
            <a:r>
              <a:rPr lang="en-AU" sz="1200" b="0" i="0" kern="1200" dirty="0">
                <a:solidFill>
                  <a:schemeClr val="tx1"/>
                </a:solidFill>
                <a:effectLst/>
                <a:latin typeface="+mn-lt"/>
                <a:ea typeface="+mn-ea"/>
                <a:cs typeface="+mn-cs"/>
              </a:rPr>
              <a:t>Current evidence for the effectiveness and safety of ketamine in calming the severely agitated patient is promising, yet not definitive.</a:t>
            </a:r>
          </a:p>
          <a:p>
            <a:endParaRPr lang="en-AU" sz="1200" b="0" i="0" kern="1200" dirty="0">
              <a:solidFill>
                <a:schemeClr val="tx1"/>
              </a:solidFill>
              <a:effectLst/>
              <a:latin typeface="+mn-lt"/>
              <a:ea typeface="+mn-ea"/>
              <a:cs typeface="+mn-cs"/>
            </a:endParaRPr>
          </a:p>
          <a:p>
            <a:pPr marL="228600" indent="-228600">
              <a:buFont typeface="+mj-lt"/>
              <a:buAutoNum type="arabicPeriod"/>
            </a:pPr>
            <a:r>
              <a:rPr lang="en-AU" dirty="0">
                <a:hlinkClick r:id="rId6"/>
              </a:rPr>
              <a:t>https://emergencymedicinecases.com/emergency-management-agitated-patient/</a:t>
            </a:r>
            <a:endParaRPr lang="en-AU" dirty="0"/>
          </a:p>
          <a:p>
            <a:pPr marL="228600" indent="-228600">
              <a:buFont typeface="+mj-lt"/>
              <a:buAutoNum type="arabicPeriod"/>
            </a:pPr>
            <a:r>
              <a:rPr lang="en-AU" dirty="0">
                <a:hlinkClick r:id="rId7"/>
              </a:rPr>
              <a:t>https://rebelem.com/comparison-of-im-midazolam-olanzapine-ziprasidone-and-haloperidol-for-behavioral-control/</a:t>
            </a:r>
            <a:endParaRPr lang="en-AU" dirty="0"/>
          </a:p>
          <a:p>
            <a:pPr marL="228600" indent="-228600">
              <a:buFont typeface="+mj-lt"/>
              <a:buAutoNum type="arabicPeriod"/>
            </a:pPr>
            <a:r>
              <a:rPr lang="en-AU" dirty="0">
                <a:hlinkClick r:id="rId8"/>
              </a:rPr>
              <a:t>https://emcrit.org/emcrit/human-bondage-chemical-takedown/</a:t>
            </a:r>
            <a:endParaRPr lang="en-US" b="0" dirty="0"/>
          </a:p>
        </p:txBody>
      </p:sp>
      <p:sp>
        <p:nvSpPr>
          <p:cNvPr id="4" name="Slide Number Placeholder 3"/>
          <p:cNvSpPr>
            <a:spLocks noGrp="1"/>
          </p:cNvSpPr>
          <p:nvPr>
            <p:ph type="sldNum" sz="quarter" idx="5"/>
          </p:nvPr>
        </p:nvSpPr>
        <p:spPr/>
        <p:txBody>
          <a:bodyPr/>
          <a:lstStyle/>
          <a:p>
            <a:fld id="{F493CAB2-4303-B448-83AB-19801875A8AA}" type="slidenum">
              <a:rPr lang="en-US" smtClean="0"/>
              <a:t>6</a:t>
            </a:fld>
            <a:endParaRPr lang="en-US"/>
          </a:p>
        </p:txBody>
      </p:sp>
    </p:spTree>
    <p:extLst>
      <p:ext uri="{BB962C8B-B14F-4D97-AF65-F5344CB8AC3E}">
        <p14:creationId xmlns:p14="http://schemas.microsoft.com/office/powerpoint/2010/main" val="1356327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Management of seizure-</a:t>
            </a:r>
          </a:p>
          <a:p>
            <a:r>
              <a:rPr lang="en-US" dirty="0"/>
              <a:t>Call for help</a:t>
            </a:r>
          </a:p>
          <a:p>
            <a:r>
              <a:rPr lang="en-US" dirty="0"/>
              <a:t>Lateral position</a:t>
            </a:r>
          </a:p>
          <a:p>
            <a:r>
              <a:rPr lang="en-US" dirty="0"/>
              <a:t>Don’t forget BSL </a:t>
            </a:r>
          </a:p>
          <a:p>
            <a:r>
              <a:rPr lang="en-US" dirty="0"/>
              <a:t>Support A, provide O2</a:t>
            </a:r>
          </a:p>
          <a:p>
            <a:endParaRPr lang="en-US" dirty="0"/>
          </a:p>
          <a:p>
            <a:r>
              <a:rPr lang="en-US" dirty="0"/>
              <a:t>IV cannula if not already inserted</a:t>
            </a:r>
          </a:p>
          <a:p>
            <a:endParaRPr lang="en-US" dirty="0"/>
          </a:p>
          <a:p>
            <a:r>
              <a:rPr lang="en-US" dirty="0"/>
              <a:t>IV Midazolam to stop seizure.</a:t>
            </a:r>
          </a:p>
          <a:p>
            <a:endParaRPr lang="en-US" dirty="0"/>
          </a:p>
          <a:p>
            <a:r>
              <a:rPr lang="en-US" dirty="0"/>
              <a:t>In this situation- seizure is caused by hyponatremia. Replace Na with 3% NaCl 100mls over 10 minutes, repeat the dose if on going seizure. Usually increase in Na of 4-5 m mol/L should stop the seizure. </a:t>
            </a:r>
          </a:p>
          <a:p>
            <a:endParaRPr lang="en-US" dirty="0"/>
          </a:p>
          <a:p>
            <a:r>
              <a:rPr lang="en-US" b="1" dirty="0"/>
              <a:t>Look for causes of hyponatremia </a:t>
            </a:r>
            <a:r>
              <a:rPr lang="en-US" b="0" dirty="0"/>
              <a:t>(for discussion on another day)</a:t>
            </a:r>
          </a:p>
          <a:p>
            <a:r>
              <a:rPr lang="en-US" dirty="0"/>
              <a:t>In this particular case it was caused by MDMA abuse.</a:t>
            </a:r>
          </a:p>
          <a:p>
            <a:endParaRPr lang="en-US" dirty="0"/>
          </a:p>
          <a:p>
            <a:r>
              <a:rPr lang="en-AU" sz="1200" b="0" i="1" kern="1200" dirty="0">
                <a:solidFill>
                  <a:schemeClr val="tx1"/>
                </a:solidFill>
                <a:effectLst/>
                <a:latin typeface="+mn-lt"/>
                <a:ea typeface="+mn-ea"/>
                <a:cs typeface="+mn-cs"/>
              </a:rPr>
              <a:t>“One of the most serious medical complications of ecstasy abuse is related to symptomatic hyponatremia.. The cause of hyponatremia seen with ecstasy is dilutional in nature and likely due to several interacting effects… Ecstasy induced secretions of AVP, ecstasy induced increased thirst- causing water intoxication, ready availability of water, are some of the major mechanisms causing hyponatremia.”</a:t>
            </a:r>
            <a:endParaRPr lang="en-US" i="1" dirty="0"/>
          </a:p>
          <a:p>
            <a:pPr fontAlgn="base"/>
            <a:endParaRPr lang="en-US" dirty="0"/>
          </a:p>
          <a:p>
            <a:pPr marL="171450" indent="-171450" fontAlgn="base">
              <a:buFont typeface="Arial" panose="020B0604020202020204" pitchFamily="34" charset="0"/>
              <a:buChar char="•"/>
            </a:pPr>
            <a:r>
              <a:rPr lang="en-AU" sz="1200" b="1" kern="1200" dirty="0">
                <a:solidFill>
                  <a:schemeClr val="tx1"/>
                </a:solidFill>
                <a:effectLst/>
                <a:latin typeface="+mn-lt"/>
                <a:ea typeface="+mn-ea"/>
                <a:cs typeface="+mn-cs"/>
              </a:rPr>
              <a:t>The Agony of Ecstasy: MDMA (3,4-Methylenedioxymethamphetamine) and the Kidney</a:t>
            </a:r>
          </a:p>
          <a:p>
            <a:pPr fontAlgn="base"/>
            <a:r>
              <a:rPr lang="en-AU" sz="1200" b="0" i="0" kern="1200" dirty="0">
                <a:solidFill>
                  <a:schemeClr val="tx1"/>
                </a:solidFill>
                <a:effectLst/>
                <a:latin typeface="+mn-lt"/>
                <a:ea typeface="+mn-ea"/>
                <a:cs typeface="+mn-cs"/>
              </a:rPr>
              <a:t>Garland A. Campbell and Mitchell H. Rosner</a:t>
            </a:r>
          </a:p>
          <a:p>
            <a:pPr fontAlgn="base"/>
            <a:r>
              <a:rPr lang="en-AU" sz="1200" b="0" i="0" kern="1200" dirty="0">
                <a:solidFill>
                  <a:schemeClr val="tx1"/>
                </a:solidFill>
                <a:effectLst/>
                <a:latin typeface="+mn-lt"/>
                <a:ea typeface="+mn-ea"/>
                <a:cs typeface="+mn-cs"/>
              </a:rPr>
              <a:t>CJASN November 2008, 3 (6) 1852-1860; DOI: https://</a:t>
            </a:r>
            <a:r>
              <a:rPr lang="en-AU" sz="1200" b="0" i="0" kern="1200" dirty="0" err="1">
                <a:solidFill>
                  <a:schemeClr val="tx1"/>
                </a:solidFill>
                <a:effectLst/>
                <a:latin typeface="+mn-lt"/>
                <a:ea typeface="+mn-ea"/>
                <a:cs typeface="+mn-cs"/>
              </a:rPr>
              <a:t>doi.org</a:t>
            </a:r>
            <a:r>
              <a:rPr lang="en-AU" sz="1200" b="0" i="0" kern="1200" dirty="0">
                <a:solidFill>
                  <a:schemeClr val="tx1"/>
                </a:solidFill>
                <a:effectLst/>
                <a:latin typeface="+mn-lt"/>
                <a:ea typeface="+mn-ea"/>
                <a:cs typeface="+mn-cs"/>
              </a:rPr>
              <a:t>/10.2215/CJN.02080508</a:t>
            </a:r>
          </a:p>
          <a:p>
            <a:endParaRPr lang="en-US" dirty="0"/>
          </a:p>
          <a:p>
            <a:endParaRPr lang="en-US" dirty="0"/>
          </a:p>
          <a:p>
            <a:r>
              <a:rPr lang="en-US" b="1" dirty="0"/>
              <a:t>Further assessment-</a:t>
            </a:r>
          </a:p>
          <a:p>
            <a:r>
              <a:rPr lang="en-US" dirty="0"/>
              <a:t>Collateral history, previous presentations, information on previous medical documentation. </a:t>
            </a:r>
          </a:p>
          <a:p>
            <a:r>
              <a:rPr lang="en-US" dirty="0"/>
              <a:t>Comorbidities, Drug abuse</a:t>
            </a:r>
          </a:p>
          <a:p>
            <a:r>
              <a:rPr lang="en-US" dirty="0"/>
              <a:t>Serum osmolality</a:t>
            </a:r>
          </a:p>
          <a:p>
            <a:r>
              <a:rPr lang="en-US" dirty="0"/>
              <a:t>Urinary Na</a:t>
            </a:r>
          </a:p>
          <a:p>
            <a:r>
              <a:rPr lang="en-US" dirty="0"/>
              <a:t>Cortisol, TFTs</a:t>
            </a:r>
          </a:p>
          <a:p>
            <a:r>
              <a:rPr lang="en-US" dirty="0"/>
              <a:t>CT head, CXR if not already done.</a:t>
            </a:r>
          </a:p>
          <a:p>
            <a:endParaRPr lang="en-US" dirty="0"/>
          </a:p>
          <a:p>
            <a:r>
              <a:rPr lang="en-US" b="1" dirty="0"/>
              <a:t>Disposition-</a:t>
            </a:r>
          </a:p>
          <a:p>
            <a:r>
              <a:rPr lang="en-US" dirty="0"/>
              <a:t>HDU </a:t>
            </a:r>
          </a:p>
          <a:p>
            <a:endParaRPr lang="en-US" dirty="0"/>
          </a:p>
          <a:p>
            <a:r>
              <a:rPr lang="en-AU" dirty="0">
                <a:hlinkClick r:id="rId3"/>
              </a:rPr>
              <a:t>https://emergencymedicinecases.com/critcases-hyponatremia-associated-seizures/</a:t>
            </a:r>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7</a:t>
            </a:fld>
            <a:endParaRPr lang="en-US"/>
          </a:p>
        </p:txBody>
      </p:sp>
    </p:spTree>
    <p:extLst>
      <p:ext uri="{BB962C8B-B14F-4D97-AF65-F5344CB8AC3E}">
        <p14:creationId xmlns:p14="http://schemas.microsoft.com/office/powerpoint/2010/main" val="120487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8</a:t>
            </a:fld>
            <a:endParaRPr lang="en-US"/>
          </a:p>
        </p:txBody>
      </p:sp>
    </p:spTree>
    <p:extLst>
      <p:ext uri="{BB962C8B-B14F-4D97-AF65-F5344CB8AC3E}">
        <p14:creationId xmlns:p14="http://schemas.microsoft.com/office/powerpoint/2010/main" val="141526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93CAB2-4303-B448-83AB-19801875A8AA}" type="slidenum">
              <a:rPr lang="en-US" smtClean="0"/>
              <a:t>9</a:t>
            </a:fld>
            <a:endParaRPr lang="en-US"/>
          </a:p>
        </p:txBody>
      </p:sp>
    </p:spTree>
    <p:extLst>
      <p:ext uri="{BB962C8B-B14F-4D97-AF65-F5344CB8AC3E}">
        <p14:creationId xmlns:p14="http://schemas.microsoft.com/office/powerpoint/2010/main" val="381067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0A1F2-840E-9645-A6F1-5A83DB662DF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42F48D9-2BF4-DE46-9457-2332A53D8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77312C-B97D-844C-8307-5C1943AD55AF}"/>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35D2A68F-6508-244F-A8BF-D1D368E63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3B99F-3DCF-6B48-A1D4-A45549FADF59}"/>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313693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B3B49-630D-B24F-95F1-050A2292D58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E25BCD-1F61-EE4E-B96B-67F2E7314F3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A2645C7-EA13-8C42-B9E3-A436B6DFD0A5}"/>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98D46374-06E8-1141-B809-827D1D029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819AB7-A4A5-F445-8F68-7EB6B9B2ADA2}"/>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242284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BFE634-961C-4D46-A697-B5652A46042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36E7051-0EC3-394F-AB7B-F9C05F8112E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A4D5ED-B7BF-ED46-8F48-E067E58CC6BB}"/>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58E5D750-E4A4-364A-9081-A410CF6AD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611BA-C71D-B945-B875-11486430BDC2}"/>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161732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DAE2-D65B-6247-8B2C-616E2FD5824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2EA230-BB1B-9748-BEA8-196648A841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52DAC1-EC10-CE46-A246-9654F7042005}"/>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FBC59773-BE5A-AE49-98CD-4AFB55E23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3440B-BB1A-5443-B1AC-FFAE67678199}"/>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250042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C3EF-B786-7F4B-8C79-E7E8287FF12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9D15B25-8430-3A4B-9A8C-E4AFF75FD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DE6969-2A2A-4247-A4DB-6CDE0285026F}"/>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2F1DE4C8-4BFA-FA46-A436-E35DF671E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D9E80-F3BD-1F48-BBE8-362908233145}"/>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411728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E8F7D-F0FE-194F-B2B4-CFFCC2A8124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CF9AF04-2D30-4640-8121-2F824E391EE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DC4EFD7-757A-2D40-957D-8A05588567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6BA954A-7D3D-584D-B4B2-AFEBC626ADB1}"/>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6" name="Footer Placeholder 5">
            <a:extLst>
              <a:ext uri="{FF2B5EF4-FFF2-40B4-BE49-F238E27FC236}">
                <a16:creationId xmlns:a16="http://schemas.microsoft.com/office/drawing/2014/main" id="{45FBC01F-B7AD-CA44-A175-431485AA0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F178CE-1AF6-7F4B-9B50-FEB389FC8762}"/>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387616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F13F-C3B9-0345-B114-2333202C92F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D43F75-E362-3742-A123-054AA3667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CC8A88E-4AE7-2B44-B26A-BA2B26CFBF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C7F576F-449C-8544-93B4-3724BDF41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2F67A71-DE13-5745-818E-48C9F499A84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521A754-100E-234F-AD16-2CE8FA2C24C8}"/>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8" name="Footer Placeholder 7">
            <a:extLst>
              <a:ext uri="{FF2B5EF4-FFF2-40B4-BE49-F238E27FC236}">
                <a16:creationId xmlns:a16="http://schemas.microsoft.com/office/drawing/2014/main" id="{868F5015-7DA1-0840-88EF-B062EA8939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F6EDEB-1133-8640-896F-742D215FFDC9}"/>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217319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F6AB-C0AC-1749-8DEA-3C982F88B75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FAB04CE-54CE-7047-99B1-AB5E5AF36A17}"/>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4" name="Footer Placeholder 3">
            <a:extLst>
              <a:ext uri="{FF2B5EF4-FFF2-40B4-BE49-F238E27FC236}">
                <a16:creationId xmlns:a16="http://schemas.microsoft.com/office/drawing/2014/main" id="{AEC61A41-ED74-FB4A-80C6-744C33BFE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6F6140-D3E8-234D-AA04-9B4F2091B66F}"/>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246309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A9B92-CB23-4C45-9C96-FC2C3261D2E3}"/>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3" name="Footer Placeholder 2">
            <a:extLst>
              <a:ext uri="{FF2B5EF4-FFF2-40B4-BE49-F238E27FC236}">
                <a16:creationId xmlns:a16="http://schemas.microsoft.com/office/drawing/2014/main" id="{B8E5CAC9-36C4-5647-A189-A9C3EE43EE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888508-510D-204A-8E27-C699159E5BB1}"/>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168059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5FBD-FBAF-8E43-BD93-18216A2DC3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D7F2759-360F-2B4E-BA06-98A899DF68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DF5ABDA-4440-4442-AF6B-66114A8B2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FD682B8-854F-524E-9987-4504D657996B}"/>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6" name="Footer Placeholder 5">
            <a:extLst>
              <a:ext uri="{FF2B5EF4-FFF2-40B4-BE49-F238E27FC236}">
                <a16:creationId xmlns:a16="http://schemas.microsoft.com/office/drawing/2014/main" id="{06D5F207-EC66-BA43-BB0D-9ECA77B97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F6670F-4678-BC41-9944-7261E3A44B53}"/>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2189033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A8B5-15C3-964E-B706-0E0B750D3CF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EB3BB2C-EE82-B648-BA25-F72390DF1B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48365B-139A-0E4A-9C01-39696D28F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6869CC-C442-D042-B560-437EE9D68C4F}"/>
              </a:ext>
            </a:extLst>
          </p:cNvPr>
          <p:cNvSpPr>
            <a:spLocks noGrp="1"/>
          </p:cNvSpPr>
          <p:nvPr>
            <p:ph type="dt" sz="half" idx="10"/>
          </p:nvPr>
        </p:nvSpPr>
        <p:spPr/>
        <p:txBody>
          <a:bodyPr/>
          <a:lstStyle/>
          <a:p>
            <a:fld id="{5E2A213B-D423-9346-A2C2-E733B0800456}" type="datetimeFigureOut">
              <a:rPr lang="en-US" smtClean="0"/>
              <a:t>6/19/20</a:t>
            </a:fld>
            <a:endParaRPr lang="en-US"/>
          </a:p>
        </p:txBody>
      </p:sp>
      <p:sp>
        <p:nvSpPr>
          <p:cNvPr id="6" name="Footer Placeholder 5">
            <a:extLst>
              <a:ext uri="{FF2B5EF4-FFF2-40B4-BE49-F238E27FC236}">
                <a16:creationId xmlns:a16="http://schemas.microsoft.com/office/drawing/2014/main" id="{8CD59C8D-635F-4E4C-9B74-2FA797DCB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DE58E-6998-824C-9D8D-9E58ED437CEE}"/>
              </a:ext>
            </a:extLst>
          </p:cNvPr>
          <p:cNvSpPr>
            <a:spLocks noGrp="1"/>
          </p:cNvSpPr>
          <p:nvPr>
            <p:ph type="sldNum" sz="quarter" idx="12"/>
          </p:nvPr>
        </p:nvSpPr>
        <p:spPr/>
        <p:txBody>
          <a:bodyPr/>
          <a:lstStyle/>
          <a:p>
            <a:fld id="{F3427F69-0F07-7849-AB8F-549462F4B891}" type="slidenum">
              <a:rPr lang="en-US" smtClean="0"/>
              <a:t>‹#›</a:t>
            </a:fld>
            <a:endParaRPr lang="en-US"/>
          </a:p>
        </p:txBody>
      </p:sp>
    </p:spTree>
    <p:extLst>
      <p:ext uri="{BB962C8B-B14F-4D97-AF65-F5344CB8AC3E}">
        <p14:creationId xmlns:p14="http://schemas.microsoft.com/office/powerpoint/2010/main" val="390713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63184-579C-8A4C-B9BD-10CD0F5F9A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19494F-56F6-5845-9B82-D1F7BD7D31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C566D9-0C31-DC44-948B-858B2D570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A213B-D423-9346-A2C2-E733B0800456}" type="datetimeFigureOut">
              <a:rPr lang="en-US" smtClean="0"/>
              <a:t>6/19/20</a:t>
            </a:fld>
            <a:endParaRPr lang="en-US"/>
          </a:p>
        </p:txBody>
      </p:sp>
      <p:sp>
        <p:nvSpPr>
          <p:cNvPr id="5" name="Footer Placeholder 4">
            <a:extLst>
              <a:ext uri="{FF2B5EF4-FFF2-40B4-BE49-F238E27FC236}">
                <a16:creationId xmlns:a16="http://schemas.microsoft.com/office/drawing/2014/main" id="{571FCDB2-3D43-074A-AF14-D76926A6A7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095F6F-B843-E94F-BB72-FA016662BF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27F69-0F07-7849-AB8F-549462F4B891}" type="slidenum">
              <a:rPr lang="en-US" smtClean="0"/>
              <a:t>‹#›</a:t>
            </a:fld>
            <a:endParaRPr lang="en-US"/>
          </a:p>
        </p:txBody>
      </p:sp>
    </p:spTree>
    <p:extLst>
      <p:ext uri="{BB962C8B-B14F-4D97-AF65-F5344CB8AC3E}">
        <p14:creationId xmlns:p14="http://schemas.microsoft.com/office/powerpoint/2010/main" val="501088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mergencymedicinecases.com/emergency-management-agitated-patien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pubmed.ncbi.nlm.nih.gov/29395692/#affiliation-3" TargetMode="External"/><Relationship Id="rId13" Type="http://schemas.openxmlformats.org/officeDocument/2006/relationships/hyperlink" Target="https://pubmed.ncbi.nlm.nih.gov/?term=Bryant+JL&amp;cauthor_id=19527279" TargetMode="External"/><Relationship Id="rId18" Type="http://schemas.openxmlformats.org/officeDocument/2006/relationships/hyperlink" Target="https://emergencymedicinecases.com/emergency-management-agitated-patient/" TargetMode="External"/><Relationship Id="rId3" Type="http://schemas.openxmlformats.org/officeDocument/2006/relationships/hyperlink" Target="https://pubmed.ncbi.nlm.nih.gov/?term=Gottlieb+M&amp;cauthor_id=29395692" TargetMode="External"/><Relationship Id="rId7" Type="http://schemas.openxmlformats.org/officeDocument/2006/relationships/hyperlink" Target="https://pubmed.ncbi.nlm.nih.gov/?term=Koyfman+A&amp;cauthor_id=29395692" TargetMode="External"/><Relationship Id="rId12" Type="http://schemas.openxmlformats.org/officeDocument/2006/relationships/hyperlink" Target="https://pubmed.ncbi.nlm.nih.gov/?term=Page+CB&amp;cauthor_id=19527279" TargetMode="External"/><Relationship Id="rId17" Type="http://schemas.openxmlformats.org/officeDocument/2006/relationships/hyperlink" Target="http://www.health.nsw.gov.au/mhdao/publications/Publications/pub-emergency.pdf" TargetMode="External"/><Relationship Id="rId2" Type="http://schemas.openxmlformats.org/officeDocument/2006/relationships/notesSlide" Target="../notesSlides/notesSlide7.xml"/><Relationship Id="rId16" Type="http://schemas.openxmlformats.org/officeDocument/2006/relationships/hyperlink" Target="https://litfl.com/de-escalation/" TargetMode="External"/><Relationship Id="rId1" Type="http://schemas.openxmlformats.org/officeDocument/2006/relationships/slideLayout" Target="../slideLayouts/slideLayout2.xml"/><Relationship Id="rId6" Type="http://schemas.openxmlformats.org/officeDocument/2006/relationships/hyperlink" Target="https://pubmed.ncbi.nlm.nih.gov/29395692/#affiliation-2" TargetMode="External"/><Relationship Id="rId11" Type="http://schemas.openxmlformats.org/officeDocument/2006/relationships/hyperlink" Target="https://pubmed.ncbi.nlm.nih.gov/?term=Healy+P&amp;cauthor_id=19527279" TargetMode="External"/><Relationship Id="rId5" Type="http://schemas.openxmlformats.org/officeDocument/2006/relationships/hyperlink" Target="https://pubmed.ncbi.nlm.nih.gov/?term=Long+B&amp;cauthor_id=29395692" TargetMode="External"/><Relationship Id="rId15" Type="http://schemas.openxmlformats.org/officeDocument/2006/relationships/hyperlink" Target="https://litfl.com/author/chris-nickson/" TargetMode="External"/><Relationship Id="rId10" Type="http://schemas.openxmlformats.org/officeDocument/2006/relationships/hyperlink" Target="https://pubmed.ncbi.nlm.nih.gov/19527279/#affiliation-1" TargetMode="External"/><Relationship Id="rId4" Type="http://schemas.openxmlformats.org/officeDocument/2006/relationships/hyperlink" Target="https://pubmed.ncbi.nlm.nih.gov/29395692/#affiliation-1" TargetMode="External"/><Relationship Id="rId9" Type="http://schemas.openxmlformats.org/officeDocument/2006/relationships/hyperlink" Target="https://pubmed.ncbi.nlm.nih.gov/?term=Downes+MA&amp;cauthor_id=19527279" TargetMode="External"/><Relationship Id="rId14" Type="http://schemas.openxmlformats.org/officeDocument/2006/relationships/hyperlink" Target="https://pubmed.ncbi.nlm.nih.gov/?term=Isbister+GK&amp;cauthor_id=1952727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pubmed.ncbi.nlm.nih.gov/24168079/#affiliation-1" TargetMode="External"/><Relationship Id="rId3" Type="http://schemas.openxmlformats.org/officeDocument/2006/relationships/hyperlink" Target="http://jhced.org/2014/05/ed-code-black-team/" TargetMode="External"/><Relationship Id="rId7" Type="http://schemas.openxmlformats.org/officeDocument/2006/relationships/hyperlink" Target="https://pubmed.ncbi.nlm.nih.gov/?term=Calver+L&amp;cauthor_id=2416807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emcrit.org/emcrit/human-bondage-chemical-takedown/" TargetMode="External"/><Relationship Id="rId5" Type="http://schemas.openxmlformats.org/officeDocument/2006/relationships/hyperlink" Target="https://rebelem.com/medical-category/pyschobehavioral/" TargetMode="External"/><Relationship Id="rId10" Type="http://schemas.openxmlformats.org/officeDocument/2006/relationships/hyperlink" Target="https://emergencymedicinecases.com/critcases-hyponatremia-associated-seizures/" TargetMode="External"/><Relationship Id="rId4" Type="http://schemas.openxmlformats.org/officeDocument/2006/relationships/hyperlink" Target="https://rebelem.com/author/emswami/" TargetMode="External"/><Relationship Id="rId9" Type="http://schemas.openxmlformats.org/officeDocument/2006/relationships/hyperlink" Target="https://pubmed.ncbi.nlm.nih.gov/?term=Isbister+GK&amp;cauthor_id=241680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A319-E75A-B846-85B5-3235A5B2BDB7}"/>
              </a:ext>
            </a:extLst>
          </p:cNvPr>
          <p:cNvSpPr>
            <a:spLocks noGrp="1"/>
          </p:cNvSpPr>
          <p:nvPr>
            <p:ph type="ctrTitle"/>
          </p:nvPr>
        </p:nvSpPr>
        <p:spPr/>
        <p:txBody>
          <a:bodyPr/>
          <a:lstStyle/>
          <a:p>
            <a:r>
              <a:rPr lang="en-US" dirty="0"/>
              <a:t>Case of the week</a:t>
            </a:r>
          </a:p>
        </p:txBody>
      </p:sp>
      <p:sp>
        <p:nvSpPr>
          <p:cNvPr id="3" name="Subtitle 2">
            <a:extLst>
              <a:ext uri="{FF2B5EF4-FFF2-40B4-BE49-F238E27FC236}">
                <a16:creationId xmlns:a16="http://schemas.microsoft.com/office/drawing/2014/main" id="{0B146D97-4372-4746-AD89-250677A0BC20}"/>
              </a:ext>
            </a:extLst>
          </p:cNvPr>
          <p:cNvSpPr>
            <a:spLocks noGrp="1"/>
          </p:cNvSpPr>
          <p:nvPr>
            <p:ph type="subTitle" idx="1"/>
          </p:nvPr>
        </p:nvSpPr>
        <p:spPr/>
        <p:txBody>
          <a:bodyPr/>
          <a:lstStyle/>
          <a:p>
            <a:r>
              <a:rPr lang="en-US" dirty="0"/>
              <a:t>10/06/2020</a:t>
            </a:r>
          </a:p>
        </p:txBody>
      </p:sp>
    </p:spTree>
    <p:extLst>
      <p:ext uri="{BB962C8B-B14F-4D97-AF65-F5344CB8AC3E}">
        <p14:creationId xmlns:p14="http://schemas.microsoft.com/office/powerpoint/2010/main" val="379408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F3E202-8C43-914F-BAEE-CC97501A5CB3}"/>
              </a:ext>
            </a:extLst>
          </p:cNvPr>
          <p:cNvSpPr>
            <a:spLocks noGrp="1"/>
          </p:cNvSpPr>
          <p:nvPr>
            <p:ph idx="1"/>
          </p:nvPr>
        </p:nvSpPr>
        <p:spPr/>
        <p:txBody>
          <a:bodyPr/>
          <a:lstStyle/>
          <a:p>
            <a:pPr marL="0" indent="0">
              <a:buNone/>
            </a:pPr>
            <a:r>
              <a:rPr lang="en-US" dirty="0"/>
              <a:t>In a busy night shift a 42-year-old man was brought in by police after found in the train station agitated. He is still in the police van and very uncooperative. </a:t>
            </a:r>
          </a:p>
          <a:p>
            <a:pPr marL="0" indent="0">
              <a:buNone/>
            </a:pPr>
            <a:r>
              <a:rPr lang="en-US" dirty="0"/>
              <a:t>Shift coordinator wants you to assess the patient.</a:t>
            </a:r>
          </a:p>
          <a:p>
            <a:endParaRPr lang="en-US" dirty="0"/>
          </a:p>
          <a:p>
            <a:r>
              <a:rPr lang="en-US" dirty="0"/>
              <a:t>How will you approach the situation?</a:t>
            </a:r>
          </a:p>
        </p:txBody>
      </p:sp>
    </p:spTree>
    <p:extLst>
      <p:ext uri="{BB962C8B-B14F-4D97-AF65-F5344CB8AC3E}">
        <p14:creationId xmlns:p14="http://schemas.microsoft.com/office/powerpoint/2010/main" val="221808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2A2232-FBB5-A342-B7F7-A2A53F61615B}"/>
              </a:ext>
            </a:extLst>
          </p:cNvPr>
          <p:cNvSpPr>
            <a:spLocks noGrp="1"/>
          </p:cNvSpPr>
          <p:nvPr>
            <p:ph idx="1"/>
          </p:nvPr>
        </p:nvSpPr>
        <p:spPr/>
        <p:txBody>
          <a:bodyPr/>
          <a:lstStyle/>
          <a:p>
            <a:endParaRPr lang="en-US" dirty="0"/>
          </a:p>
          <a:p>
            <a:endParaRPr lang="en-US" dirty="0"/>
          </a:p>
          <a:p>
            <a:r>
              <a:rPr lang="en-US" dirty="0"/>
              <a:t>How will you de-escalate the patient?</a:t>
            </a:r>
          </a:p>
        </p:txBody>
      </p:sp>
    </p:spTree>
    <p:extLst>
      <p:ext uri="{BB962C8B-B14F-4D97-AF65-F5344CB8AC3E}">
        <p14:creationId xmlns:p14="http://schemas.microsoft.com/office/powerpoint/2010/main" val="18341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18D0-9FB3-6C41-95D7-BC1119B3C35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D3C2E5B-A063-144B-AE84-09B751116224}"/>
              </a:ext>
            </a:extLst>
          </p:cNvPr>
          <p:cNvSpPr>
            <a:spLocks noGrp="1"/>
          </p:cNvSpPr>
          <p:nvPr>
            <p:ph idx="1"/>
          </p:nvPr>
        </p:nvSpPr>
        <p:spPr/>
        <p:txBody>
          <a:bodyPr/>
          <a:lstStyle/>
          <a:p>
            <a:endParaRPr lang="en-US" dirty="0"/>
          </a:p>
          <a:p>
            <a:endParaRPr lang="en-US" dirty="0"/>
          </a:p>
          <a:p>
            <a:r>
              <a:rPr lang="en-US" dirty="0"/>
              <a:t>Despite every attempt to de-escalate the patient, he became progressively agitated and try to hit a security guard. </a:t>
            </a:r>
          </a:p>
          <a:p>
            <a:r>
              <a:rPr lang="en-US" dirty="0"/>
              <a:t>How would you manage the patient now? </a:t>
            </a:r>
          </a:p>
        </p:txBody>
      </p:sp>
    </p:spTree>
    <p:extLst>
      <p:ext uri="{BB962C8B-B14F-4D97-AF65-F5344CB8AC3E}">
        <p14:creationId xmlns:p14="http://schemas.microsoft.com/office/powerpoint/2010/main" val="8695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5D122-A17B-184D-948E-75F34E900153}"/>
              </a:ext>
            </a:extLst>
          </p:cNvPr>
          <p:cNvSpPr>
            <a:spLocks noGrp="1"/>
          </p:cNvSpPr>
          <p:nvPr>
            <p:ph type="title"/>
          </p:nvPr>
        </p:nvSpPr>
        <p:spPr/>
        <p:txBody>
          <a:bodyPr/>
          <a:lstStyle/>
          <a:p>
            <a:endParaRPr lang="en-US"/>
          </a:p>
        </p:txBody>
      </p:sp>
      <p:pic>
        <p:nvPicPr>
          <p:cNvPr id="5" name="Content Placeholder 4" descr="A close up of a device&#10;&#10;Description automatically generated">
            <a:extLst>
              <a:ext uri="{FF2B5EF4-FFF2-40B4-BE49-F238E27FC236}">
                <a16:creationId xmlns:a16="http://schemas.microsoft.com/office/drawing/2014/main" id="{B89698D5-FB5C-9841-9A58-101D89ACDBBA}"/>
              </a:ext>
            </a:extLst>
          </p:cNvPr>
          <p:cNvPicPr>
            <a:picLocks noGrp="1" noChangeAspect="1"/>
          </p:cNvPicPr>
          <p:nvPr>
            <p:ph idx="1"/>
          </p:nvPr>
        </p:nvPicPr>
        <p:blipFill>
          <a:blip r:embed="rId3"/>
          <a:stretch>
            <a:fillRect/>
          </a:stretch>
        </p:blipFill>
        <p:spPr>
          <a:xfrm>
            <a:off x="838200" y="1236785"/>
            <a:ext cx="5480538" cy="4384430"/>
          </a:xfrm>
        </p:spPr>
      </p:pic>
      <p:sp>
        <p:nvSpPr>
          <p:cNvPr id="6" name="Rectangle 5">
            <a:extLst>
              <a:ext uri="{FF2B5EF4-FFF2-40B4-BE49-F238E27FC236}">
                <a16:creationId xmlns:a16="http://schemas.microsoft.com/office/drawing/2014/main" id="{A67393C2-C543-9849-A259-E554F613A8CC}"/>
              </a:ext>
            </a:extLst>
          </p:cNvPr>
          <p:cNvSpPr/>
          <p:nvPr/>
        </p:nvSpPr>
        <p:spPr>
          <a:xfrm>
            <a:off x="6559062" y="389428"/>
            <a:ext cx="4572000" cy="2617542"/>
          </a:xfrm>
          <a:prstGeom prst="rect">
            <a:avLst/>
          </a:prstGeom>
          <a:solidFill>
            <a:srgbClr val="D0FED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rPr>
              <a:t>Use 4 or 5 point restraints</a:t>
            </a:r>
          </a:p>
          <a:p>
            <a:r>
              <a:rPr lang="en-AU" dirty="0">
                <a:solidFill>
                  <a:schemeClr val="tx1"/>
                </a:solidFill>
              </a:rPr>
              <a:t>Use medical grade restraints</a:t>
            </a:r>
          </a:p>
          <a:p>
            <a:r>
              <a:rPr lang="en-AU" dirty="0">
                <a:solidFill>
                  <a:schemeClr val="tx1"/>
                </a:solidFill>
              </a:rPr>
              <a:t>Supine position whenever possible</a:t>
            </a:r>
          </a:p>
          <a:p>
            <a:r>
              <a:rPr lang="en-AU" dirty="0">
                <a:solidFill>
                  <a:schemeClr val="tx1"/>
                </a:solidFill>
              </a:rPr>
              <a:t>Restrain one arm above the head and the other below the waist</a:t>
            </a:r>
          </a:p>
          <a:p>
            <a:r>
              <a:rPr lang="en-AU" dirty="0">
                <a:solidFill>
                  <a:schemeClr val="tx1"/>
                </a:solidFill>
              </a:rPr>
              <a:t>Elevate the head of the bed about 30 degrees</a:t>
            </a:r>
          </a:p>
          <a:p>
            <a:r>
              <a:rPr lang="en-AU" dirty="0">
                <a:solidFill>
                  <a:schemeClr val="tx1"/>
                </a:solidFill>
              </a:rPr>
              <a:t>Tie restraints to the bed-frame (not the rails)</a:t>
            </a:r>
          </a:p>
        </p:txBody>
      </p:sp>
      <p:sp>
        <p:nvSpPr>
          <p:cNvPr id="7" name="Rectangle 6">
            <a:extLst>
              <a:ext uri="{FF2B5EF4-FFF2-40B4-BE49-F238E27FC236}">
                <a16:creationId xmlns:a16="http://schemas.microsoft.com/office/drawing/2014/main" id="{571DEF8E-A256-C348-AB44-A7BB368EE27C}"/>
              </a:ext>
            </a:extLst>
          </p:cNvPr>
          <p:cNvSpPr/>
          <p:nvPr/>
        </p:nvSpPr>
        <p:spPr>
          <a:xfrm>
            <a:off x="6559062" y="3429000"/>
            <a:ext cx="4572000" cy="2617542"/>
          </a:xfrm>
          <a:prstGeom prst="rect">
            <a:avLst/>
          </a:prstGeom>
          <a:solidFill>
            <a:srgbClr val="D0FED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rPr>
              <a:t>Restrain in prone position (increases risk of airway complications)</a:t>
            </a:r>
          </a:p>
          <a:p>
            <a:r>
              <a:rPr lang="en-AU" dirty="0">
                <a:solidFill>
                  <a:schemeClr val="tx1"/>
                </a:solidFill>
              </a:rPr>
              <a:t>Restrain to the bed rails (increases risk of injury)</a:t>
            </a:r>
          </a:p>
          <a:p>
            <a:r>
              <a:rPr lang="en-AU" dirty="0">
                <a:solidFill>
                  <a:schemeClr val="tx1"/>
                </a:solidFill>
              </a:rPr>
              <a:t>Use two point restraints (increases risk of injury)</a:t>
            </a:r>
          </a:p>
          <a:p>
            <a:r>
              <a:rPr lang="en-AU" dirty="0">
                <a:solidFill>
                  <a:schemeClr val="tx1"/>
                </a:solidFill>
              </a:rPr>
              <a:t>Tie knots that are difficult to undo</a:t>
            </a:r>
          </a:p>
          <a:p>
            <a:r>
              <a:rPr lang="en-AU" dirty="0">
                <a:solidFill>
                  <a:schemeClr val="tx1"/>
                </a:solidFill>
              </a:rPr>
              <a:t>Put a pillow under the patient’s head (suffocation risk)</a:t>
            </a:r>
          </a:p>
        </p:txBody>
      </p:sp>
      <p:sp>
        <p:nvSpPr>
          <p:cNvPr id="8" name="TextBox 7">
            <a:extLst>
              <a:ext uri="{FF2B5EF4-FFF2-40B4-BE49-F238E27FC236}">
                <a16:creationId xmlns:a16="http://schemas.microsoft.com/office/drawing/2014/main" id="{EDAB7ABF-E421-DB4C-BD22-9BF730DDCC95}"/>
              </a:ext>
            </a:extLst>
          </p:cNvPr>
          <p:cNvSpPr txBox="1"/>
          <p:nvPr/>
        </p:nvSpPr>
        <p:spPr>
          <a:xfrm>
            <a:off x="10146323" y="158262"/>
            <a:ext cx="1207477" cy="523220"/>
          </a:xfrm>
          <a:prstGeom prst="rect">
            <a:avLst/>
          </a:prstGeom>
          <a:noFill/>
        </p:spPr>
        <p:txBody>
          <a:bodyPr wrap="square" rtlCol="0">
            <a:spAutoFit/>
          </a:bodyPr>
          <a:lstStyle/>
          <a:p>
            <a:r>
              <a:rPr lang="en-US" sz="2800" b="1" dirty="0">
                <a:solidFill>
                  <a:srgbClr val="FF0000"/>
                </a:solidFill>
              </a:rPr>
              <a:t>Do’s</a:t>
            </a:r>
          </a:p>
        </p:txBody>
      </p:sp>
      <p:sp>
        <p:nvSpPr>
          <p:cNvPr id="9" name="TextBox 8">
            <a:extLst>
              <a:ext uri="{FF2B5EF4-FFF2-40B4-BE49-F238E27FC236}">
                <a16:creationId xmlns:a16="http://schemas.microsoft.com/office/drawing/2014/main" id="{6FE7C2DF-599B-6E48-9BAB-FEB7BA800D5D}"/>
              </a:ext>
            </a:extLst>
          </p:cNvPr>
          <p:cNvSpPr txBox="1"/>
          <p:nvPr/>
        </p:nvSpPr>
        <p:spPr>
          <a:xfrm>
            <a:off x="10146322" y="3057565"/>
            <a:ext cx="1529863" cy="523220"/>
          </a:xfrm>
          <a:prstGeom prst="rect">
            <a:avLst/>
          </a:prstGeom>
          <a:noFill/>
        </p:spPr>
        <p:txBody>
          <a:bodyPr wrap="square" rtlCol="0">
            <a:spAutoFit/>
          </a:bodyPr>
          <a:lstStyle/>
          <a:p>
            <a:r>
              <a:rPr lang="en-US" sz="2800" b="1" dirty="0">
                <a:solidFill>
                  <a:srgbClr val="FF0000"/>
                </a:solidFill>
              </a:rPr>
              <a:t>Don’t</a:t>
            </a:r>
          </a:p>
        </p:txBody>
      </p:sp>
      <p:sp>
        <p:nvSpPr>
          <p:cNvPr id="10" name="TextBox 9">
            <a:extLst>
              <a:ext uri="{FF2B5EF4-FFF2-40B4-BE49-F238E27FC236}">
                <a16:creationId xmlns:a16="http://schemas.microsoft.com/office/drawing/2014/main" id="{0E0C7387-0A17-9B49-A2E1-D94A8718C3E0}"/>
              </a:ext>
            </a:extLst>
          </p:cNvPr>
          <p:cNvSpPr txBox="1"/>
          <p:nvPr/>
        </p:nvSpPr>
        <p:spPr>
          <a:xfrm>
            <a:off x="2209799" y="6123543"/>
            <a:ext cx="8217877" cy="369332"/>
          </a:xfrm>
          <a:prstGeom prst="rect">
            <a:avLst/>
          </a:prstGeom>
          <a:noFill/>
        </p:spPr>
        <p:txBody>
          <a:bodyPr wrap="square" rtlCol="0">
            <a:spAutoFit/>
          </a:bodyPr>
          <a:lstStyle/>
          <a:p>
            <a:r>
              <a:rPr lang="en-AU" dirty="0">
                <a:hlinkClick r:id="rId4"/>
              </a:rPr>
              <a:t>https://emergencymedicinecases.com/emergency-management-agitated-patient/</a:t>
            </a:r>
            <a:endParaRPr lang="en-US" dirty="0"/>
          </a:p>
        </p:txBody>
      </p:sp>
      <p:sp>
        <p:nvSpPr>
          <p:cNvPr id="11" name="TextBox 10">
            <a:extLst>
              <a:ext uri="{FF2B5EF4-FFF2-40B4-BE49-F238E27FC236}">
                <a16:creationId xmlns:a16="http://schemas.microsoft.com/office/drawing/2014/main" id="{FAC0678D-79EA-0B4F-B6DD-1280C963476B}"/>
              </a:ext>
            </a:extLst>
          </p:cNvPr>
          <p:cNvSpPr txBox="1"/>
          <p:nvPr/>
        </p:nvSpPr>
        <p:spPr>
          <a:xfrm>
            <a:off x="2171699" y="332522"/>
            <a:ext cx="2813539" cy="461665"/>
          </a:xfrm>
          <a:prstGeom prst="rect">
            <a:avLst/>
          </a:prstGeom>
          <a:noFill/>
        </p:spPr>
        <p:txBody>
          <a:bodyPr wrap="square" rtlCol="0">
            <a:spAutoFit/>
          </a:bodyPr>
          <a:lstStyle/>
          <a:p>
            <a:r>
              <a:rPr lang="en-US" sz="2400" b="1" dirty="0">
                <a:solidFill>
                  <a:srgbClr val="FF0000"/>
                </a:solidFill>
              </a:rPr>
              <a:t>Physical restraining</a:t>
            </a:r>
          </a:p>
        </p:txBody>
      </p:sp>
    </p:spTree>
    <p:extLst>
      <p:ext uri="{BB962C8B-B14F-4D97-AF65-F5344CB8AC3E}">
        <p14:creationId xmlns:p14="http://schemas.microsoft.com/office/powerpoint/2010/main" val="250846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F636B-03DC-094A-95C4-6AE8F6CFAE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7D4B26-770C-A047-888E-6CDE28CF9E89}"/>
              </a:ext>
            </a:extLst>
          </p:cNvPr>
          <p:cNvSpPr>
            <a:spLocks noGrp="1"/>
          </p:cNvSpPr>
          <p:nvPr>
            <p:ph idx="1"/>
          </p:nvPr>
        </p:nvSpPr>
        <p:spPr/>
        <p:txBody>
          <a:bodyPr/>
          <a:lstStyle/>
          <a:p>
            <a:endParaRPr lang="en-US" dirty="0"/>
          </a:p>
          <a:p>
            <a:endParaRPr lang="en-US" dirty="0"/>
          </a:p>
          <a:p>
            <a:r>
              <a:rPr lang="en-US" dirty="0"/>
              <a:t>Discuss chemical restrain in ED</a:t>
            </a:r>
          </a:p>
          <a:p>
            <a:endParaRPr lang="en-US" dirty="0"/>
          </a:p>
        </p:txBody>
      </p:sp>
    </p:spTree>
    <p:extLst>
      <p:ext uri="{BB962C8B-B14F-4D97-AF65-F5344CB8AC3E}">
        <p14:creationId xmlns:p14="http://schemas.microsoft.com/office/powerpoint/2010/main" val="341779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8444E-5903-DF4D-9FA9-152A107167A1}"/>
              </a:ext>
            </a:extLst>
          </p:cNvPr>
          <p:cNvSpPr>
            <a:spLocks noGrp="1"/>
          </p:cNvSpPr>
          <p:nvPr>
            <p:ph idx="1"/>
          </p:nvPr>
        </p:nvSpPr>
        <p:spPr>
          <a:xfrm>
            <a:off x="838200" y="720969"/>
            <a:ext cx="10468708" cy="5455994"/>
          </a:xfrm>
        </p:spPr>
        <p:txBody>
          <a:bodyPr>
            <a:normAutofit/>
          </a:bodyPr>
          <a:lstStyle/>
          <a:p>
            <a:pPr marL="0" indent="0">
              <a:buNone/>
            </a:pPr>
            <a:r>
              <a:rPr lang="en-US" dirty="0"/>
              <a:t>Patient was sedated in the resus bay with appropriate cardio- respiratory monitoring. </a:t>
            </a:r>
          </a:p>
          <a:p>
            <a:pPr marL="0" indent="0">
              <a:buNone/>
            </a:pPr>
            <a:r>
              <a:rPr lang="en-US" dirty="0"/>
              <a:t>The RMO brought you the VBG with a Na of 112, BSL 7.2 otherwise mild metabolic acidosis with lactate of 2.5.</a:t>
            </a:r>
          </a:p>
          <a:p>
            <a:pPr marL="0" indent="0">
              <a:buNone/>
            </a:pPr>
            <a:r>
              <a:rPr lang="en-US" dirty="0"/>
              <a:t>As you were looking at the VBG the patient start seizing.</a:t>
            </a:r>
          </a:p>
          <a:p>
            <a:endParaRPr lang="en-US" dirty="0"/>
          </a:p>
          <a:p>
            <a:r>
              <a:rPr lang="en-US" dirty="0"/>
              <a:t>How would you manage his seizure? </a:t>
            </a:r>
          </a:p>
          <a:p>
            <a:r>
              <a:rPr lang="en-US" dirty="0"/>
              <a:t>What other steps you would take to complete his assessment?</a:t>
            </a:r>
          </a:p>
        </p:txBody>
      </p:sp>
    </p:spTree>
    <p:extLst>
      <p:ext uri="{BB962C8B-B14F-4D97-AF65-F5344CB8AC3E}">
        <p14:creationId xmlns:p14="http://schemas.microsoft.com/office/powerpoint/2010/main" val="253989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895B-5595-2B43-8600-765DB1495D4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A65047D-421A-E847-9473-A764DE5E7828}"/>
              </a:ext>
            </a:extLst>
          </p:cNvPr>
          <p:cNvSpPr>
            <a:spLocks noGrp="1"/>
          </p:cNvSpPr>
          <p:nvPr>
            <p:ph idx="1"/>
          </p:nvPr>
        </p:nvSpPr>
        <p:spPr/>
        <p:txBody>
          <a:bodyPr>
            <a:normAutofit fontScale="77500" lnSpcReduction="20000"/>
          </a:bodyPr>
          <a:lstStyle/>
          <a:p>
            <a:r>
              <a:rPr lang="en-AU" b="1" dirty="0"/>
              <a:t>Approach to the Agitated Emergency Department Patient, </a:t>
            </a:r>
            <a:r>
              <a:rPr lang="en-AU" dirty="0">
                <a:hlinkClick r:id="rId3"/>
              </a:rPr>
              <a:t>Michael Gottlieb</a:t>
            </a:r>
            <a:r>
              <a:rPr lang="en-AU" baseline="30000" dirty="0"/>
              <a:t> </a:t>
            </a:r>
            <a:r>
              <a:rPr lang="en-AU" baseline="30000" dirty="0">
                <a:hlinkClick r:id="rId4"/>
              </a:rPr>
              <a:t>1</a:t>
            </a:r>
            <a:r>
              <a:rPr lang="en-AU" dirty="0"/>
              <a:t>, </a:t>
            </a:r>
            <a:r>
              <a:rPr lang="en-AU" dirty="0">
                <a:hlinkClick r:id="rId5"/>
              </a:rPr>
              <a:t>Brit Long</a:t>
            </a:r>
            <a:r>
              <a:rPr lang="en-AU" baseline="30000" dirty="0"/>
              <a:t> </a:t>
            </a:r>
            <a:r>
              <a:rPr lang="en-AU" baseline="30000" dirty="0">
                <a:hlinkClick r:id="rId6"/>
              </a:rPr>
              <a:t>2</a:t>
            </a:r>
            <a:r>
              <a:rPr lang="en-AU" dirty="0"/>
              <a:t>, </a:t>
            </a:r>
            <a:r>
              <a:rPr lang="en-AU" dirty="0">
                <a:hlinkClick r:id="rId7"/>
              </a:rPr>
              <a:t>Alex Koyfman</a:t>
            </a:r>
            <a:r>
              <a:rPr lang="en-AU" baseline="30000" dirty="0"/>
              <a:t> </a:t>
            </a:r>
            <a:r>
              <a:rPr lang="en-AU" baseline="30000" dirty="0">
                <a:hlinkClick r:id="rId8"/>
              </a:rPr>
              <a:t>3</a:t>
            </a:r>
            <a:endParaRPr lang="en-AU" baseline="30000" dirty="0"/>
          </a:p>
          <a:p>
            <a:pPr marL="0" indent="0">
              <a:buNone/>
            </a:pPr>
            <a:endParaRPr lang="en-AU" dirty="0"/>
          </a:p>
          <a:p>
            <a:r>
              <a:rPr lang="en-AU" b="1" dirty="0"/>
              <a:t>Structured Team Approach to the Agitated Patient in the Emergency Department, </a:t>
            </a:r>
            <a:r>
              <a:rPr lang="en-AU" dirty="0">
                <a:hlinkClick r:id="rId9"/>
              </a:rPr>
              <a:t>Michael A Downes</a:t>
            </a:r>
            <a:r>
              <a:rPr lang="en-AU" baseline="30000" dirty="0"/>
              <a:t> </a:t>
            </a:r>
            <a:r>
              <a:rPr lang="en-AU" baseline="30000" dirty="0">
                <a:hlinkClick r:id="rId10"/>
              </a:rPr>
              <a:t>1</a:t>
            </a:r>
            <a:r>
              <a:rPr lang="en-AU" dirty="0"/>
              <a:t>, </a:t>
            </a:r>
            <a:r>
              <a:rPr lang="en-AU" dirty="0">
                <a:hlinkClick r:id="rId11"/>
              </a:rPr>
              <a:t>Paul Healy</a:t>
            </a:r>
            <a:r>
              <a:rPr lang="en-AU" dirty="0"/>
              <a:t>, </a:t>
            </a:r>
            <a:r>
              <a:rPr lang="en-AU" dirty="0">
                <a:hlinkClick r:id="rId12"/>
              </a:rPr>
              <a:t>Colin B Page</a:t>
            </a:r>
            <a:r>
              <a:rPr lang="en-AU" dirty="0"/>
              <a:t>, </a:t>
            </a:r>
            <a:r>
              <a:rPr lang="en-AU" dirty="0">
                <a:hlinkClick r:id="rId13"/>
              </a:rPr>
              <a:t>Jennifer L Bryant</a:t>
            </a:r>
            <a:r>
              <a:rPr lang="en-AU" dirty="0"/>
              <a:t>, </a:t>
            </a:r>
            <a:r>
              <a:rPr lang="en-AU" dirty="0">
                <a:hlinkClick r:id="rId14"/>
              </a:rPr>
              <a:t>Geoffrey K Isbister</a:t>
            </a:r>
            <a:endParaRPr lang="en-AU" dirty="0"/>
          </a:p>
          <a:p>
            <a:endParaRPr lang="en-AU" dirty="0"/>
          </a:p>
          <a:p>
            <a:r>
              <a:rPr lang="en-AU" b="1" dirty="0"/>
              <a:t>De-escalation, </a:t>
            </a:r>
            <a:r>
              <a:rPr lang="en-AU" dirty="0"/>
              <a:t>by </a:t>
            </a:r>
            <a:r>
              <a:rPr lang="en-AU" dirty="0">
                <a:hlinkClick r:id="rId15" tooltip="Posts by Dr Chris Nickson"/>
              </a:rPr>
              <a:t>Dr Chris Nickson</a:t>
            </a:r>
            <a:r>
              <a:rPr lang="en-AU" dirty="0"/>
              <a:t> 2019, </a:t>
            </a:r>
            <a:r>
              <a:rPr lang="en-AU" dirty="0">
                <a:hlinkClick r:id="rId16"/>
              </a:rPr>
              <a:t>https://litfl.com/de-escalation/</a:t>
            </a:r>
            <a:endParaRPr lang="en-AU" dirty="0"/>
          </a:p>
          <a:p>
            <a:endParaRPr lang="en-US" dirty="0"/>
          </a:p>
          <a:p>
            <a:r>
              <a:rPr lang="en-AU" b="1" dirty="0"/>
              <a:t>Mental health for emergency departments: a reference guide. NSW Health. 2009, </a:t>
            </a:r>
            <a:r>
              <a:rPr lang="en-AU" dirty="0">
                <a:hlinkClick r:id="rId17"/>
              </a:rPr>
              <a:t>http://www.health.nsw.gov.au/mhdao/publications/Publications/pub-emergency.pdf</a:t>
            </a:r>
            <a:endParaRPr lang="en-AU" dirty="0"/>
          </a:p>
          <a:p>
            <a:endParaRPr lang="en-US" dirty="0"/>
          </a:p>
          <a:p>
            <a:r>
              <a:rPr lang="en-AU" dirty="0">
                <a:hlinkClick r:id="rId18"/>
              </a:rPr>
              <a:t>https://emergencymedicinecases.com/emergency-management-agitated-patient/</a:t>
            </a:r>
            <a:endParaRPr lang="en-US" dirty="0"/>
          </a:p>
          <a:p>
            <a:pPr marL="0" indent="0">
              <a:buNone/>
            </a:pPr>
            <a:endParaRPr lang="en-US" dirty="0"/>
          </a:p>
        </p:txBody>
      </p:sp>
    </p:spTree>
    <p:extLst>
      <p:ext uri="{BB962C8B-B14F-4D97-AF65-F5344CB8AC3E}">
        <p14:creationId xmlns:p14="http://schemas.microsoft.com/office/powerpoint/2010/main" val="5030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BA91-8F2E-4942-B6D6-791E65A5A3F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53400A6-E916-4A4F-B844-347650D0D417}"/>
              </a:ext>
            </a:extLst>
          </p:cNvPr>
          <p:cNvSpPr>
            <a:spLocks noGrp="1"/>
          </p:cNvSpPr>
          <p:nvPr>
            <p:ph idx="1"/>
          </p:nvPr>
        </p:nvSpPr>
        <p:spPr/>
        <p:txBody>
          <a:bodyPr>
            <a:normAutofit fontScale="70000" lnSpcReduction="20000"/>
          </a:bodyPr>
          <a:lstStyle/>
          <a:p>
            <a:r>
              <a:rPr lang="en-US" b="1" i="1" dirty="0"/>
              <a:t>JHC ED code black team policy, </a:t>
            </a:r>
            <a:r>
              <a:rPr lang="en-AU" dirty="0">
                <a:hlinkClick r:id="rId3"/>
              </a:rPr>
              <a:t>http://jhced.org/2014/05/ed-code-black-team/</a:t>
            </a:r>
            <a:endParaRPr lang="en-AU" dirty="0"/>
          </a:p>
          <a:p>
            <a:endParaRPr lang="en-AU" dirty="0"/>
          </a:p>
          <a:p>
            <a:pPr marL="171450" indent="-171450" fontAlgn="base"/>
            <a:r>
              <a:rPr lang="en-AU" b="1" dirty="0"/>
              <a:t>The Agony of Ecstasy: MDMA (3,4-Methylenedioxymethamphetamine) and the Kidney, </a:t>
            </a:r>
            <a:r>
              <a:rPr lang="en-AU" dirty="0"/>
              <a:t>Garland A. Campbell and Mitchell H. Rosner, CJASN November 2008</a:t>
            </a:r>
          </a:p>
          <a:p>
            <a:pPr marL="171450" indent="-171450" fontAlgn="base"/>
            <a:endParaRPr lang="en-AU" dirty="0"/>
          </a:p>
          <a:p>
            <a:pPr fontAlgn="base"/>
            <a:r>
              <a:rPr lang="en-AU" b="1" dirty="0"/>
              <a:t>Comparison of IM Midazolam, Olanzapine, Ziprasidone and Haloperidol for </a:t>
            </a:r>
            <a:r>
              <a:rPr lang="en-AU" b="1" dirty="0" err="1"/>
              <a:t>Behavioral</a:t>
            </a:r>
            <a:r>
              <a:rPr lang="en-AU" b="1" dirty="0"/>
              <a:t> Control, </a:t>
            </a:r>
            <a:r>
              <a:rPr lang="en-AU" b="1" dirty="0">
                <a:hlinkClick r:id="rId4"/>
              </a:rPr>
              <a:t>Anand Swaminathan</a:t>
            </a:r>
            <a:r>
              <a:rPr lang="en-AU" b="1" dirty="0"/>
              <a:t>,</a:t>
            </a:r>
            <a:r>
              <a:rPr lang="en-AU" dirty="0"/>
              <a:t> REBEL EM  Medical Category: </a:t>
            </a:r>
            <a:r>
              <a:rPr lang="en-AU" b="1" dirty="0">
                <a:hlinkClick r:id="rId5"/>
              </a:rPr>
              <a:t>Pyschobehavioral</a:t>
            </a:r>
            <a:endParaRPr lang="en-AU" b="1" dirty="0"/>
          </a:p>
          <a:p>
            <a:pPr fontAlgn="base"/>
            <a:endParaRPr lang="en-AU" dirty="0"/>
          </a:p>
          <a:p>
            <a:pPr marL="171450" indent="-171450" fontAlgn="base"/>
            <a:r>
              <a:rPr lang="en-AU" dirty="0">
                <a:hlinkClick r:id="rId6"/>
              </a:rPr>
              <a:t>https://emcrit.org/emcrit/human-bondage-chemical-takedown/</a:t>
            </a:r>
            <a:endParaRPr lang="en-AU" dirty="0"/>
          </a:p>
          <a:p>
            <a:pPr marL="171450" indent="-171450" fontAlgn="base"/>
            <a:endParaRPr lang="en-AU" dirty="0"/>
          </a:p>
          <a:p>
            <a:r>
              <a:rPr lang="en-AU" b="1" dirty="0"/>
              <a:t>High Dose </a:t>
            </a:r>
            <a:r>
              <a:rPr lang="en-AU" b="1" dirty="0" err="1"/>
              <a:t>Droperidol</a:t>
            </a:r>
            <a:r>
              <a:rPr lang="en-AU" b="1" dirty="0"/>
              <a:t> and QT Prolongation: Analysis of Continuous 12-lead Recordings, </a:t>
            </a:r>
            <a:r>
              <a:rPr lang="en-AU" dirty="0">
                <a:hlinkClick r:id="rId7"/>
              </a:rPr>
              <a:t>Leonie Calver</a:t>
            </a:r>
            <a:r>
              <a:rPr lang="en-AU" baseline="30000" dirty="0"/>
              <a:t> </a:t>
            </a:r>
            <a:r>
              <a:rPr lang="en-AU" baseline="30000" dirty="0">
                <a:hlinkClick r:id="rId8"/>
              </a:rPr>
              <a:t>1</a:t>
            </a:r>
            <a:r>
              <a:rPr lang="en-AU" dirty="0"/>
              <a:t>, </a:t>
            </a:r>
            <a:r>
              <a:rPr lang="en-AU" dirty="0">
                <a:hlinkClick r:id="rId9"/>
              </a:rPr>
              <a:t>Geoffrey K Isbister</a:t>
            </a:r>
            <a:endParaRPr lang="en-AU" dirty="0"/>
          </a:p>
          <a:p>
            <a:endParaRPr lang="en-AU" dirty="0"/>
          </a:p>
          <a:p>
            <a:r>
              <a:rPr lang="en-AU" dirty="0">
                <a:hlinkClick r:id="rId10"/>
              </a:rPr>
              <a:t>https://emergencymedicinecases.com/critcases-hyponatremia-associated-seizures/</a:t>
            </a:r>
            <a:endParaRPr lang="en-AU" dirty="0"/>
          </a:p>
          <a:p>
            <a:endParaRPr lang="en-AU" dirty="0"/>
          </a:p>
          <a:p>
            <a:pPr marL="171450" indent="-171450" fontAlgn="base"/>
            <a:endParaRPr lang="en-US" dirty="0"/>
          </a:p>
        </p:txBody>
      </p:sp>
    </p:spTree>
    <p:extLst>
      <p:ext uri="{BB962C8B-B14F-4D97-AF65-F5344CB8AC3E}">
        <p14:creationId xmlns:p14="http://schemas.microsoft.com/office/powerpoint/2010/main" val="47766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1844</TotalTime>
  <Words>1600</Words>
  <Application>Microsoft Macintosh PowerPoint</Application>
  <PresentationFormat>Widescreen</PresentationFormat>
  <Paragraphs>221</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Case of the week</vt:lpstr>
      <vt:lpstr>PowerPoint Presentation</vt:lpstr>
      <vt:lpstr>PowerPoint Presentation</vt:lpstr>
      <vt:lpstr>PowerPoint Presentation</vt:lpstr>
      <vt:lpstr>PowerPoint Presentation</vt:lpstr>
      <vt:lpstr>PowerPoint Presentation</vt:lpstr>
      <vt:lpstr>PowerPoint Presentation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dc:title>
  <dc:creator>Bhowmik, Ps</dc:creator>
  <cp:lastModifiedBy>Bhowmik, Ps</cp:lastModifiedBy>
  <cp:revision>22</cp:revision>
  <dcterms:created xsi:type="dcterms:W3CDTF">2020-06-08T02:41:11Z</dcterms:created>
  <dcterms:modified xsi:type="dcterms:W3CDTF">2020-06-19T05:31:47Z</dcterms:modified>
</cp:coreProperties>
</file>