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1958"/>
  </p:normalViewPr>
  <p:slideViewPr>
    <p:cSldViewPr snapToGrid="0" snapToObjects="1">
      <p:cViewPr varScale="1">
        <p:scale>
          <a:sx n="63" d="100"/>
          <a:sy n="63" d="100"/>
        </p:scale>
        <p:origin x="2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C1C6-B922-6B40-A245-3FAB1F05B746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CA067-C35F-8E43-8A5C-90F02CE7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ntforgetthebubbles.com/drowning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ntforgetthebubbles.com/drowning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Call for help- </a:t>
            </a:r>
            <a:r>
              <a:rPr lang="en-US" dirty="0"/>
              <a:t>inform Pediatrics, and anesthetics if necessary</a:t>
            </a:r>
          </a:p>
          <a:p>
            <a:r>
              <a:rPr lang="en-US" b="1" dirty="0"/>
              <a:t>Allocate roles</a:t>
            </a:r>
          </a:p>
          <a:p>
            <a:endParaRPr lang="en-US" dirty="0"/>
          </a:p>
          <a:p>
            <a:r>
              <a:rPr lang="en-US" b="1" dirty="0"/>
              <a:t>Prepare- </a:t>
            </a:r>
            <a:r>
              <a:rPr lang="en-US" b="0" dirty="0"/>
              <a:t>(calculate the weight)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Drugs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Think ahead-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Immersion related lung injuries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Complication of drowning, i.e. Hypothermia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Other associated injuries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Managing the parents/ relatives- highly emotional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Consider NAI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Cervical injury is extremely rare, unless significant trauma or mechanism involved. Cervical immobilization- 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totally dependent on history – a toddler in the bath obviously doesn’t, but any mechanism that may have involved diving, a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jetski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ocean waves is a different matter.  The important thing is to think about it.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hlinkClick r:id="rId3"/>
              </a:rPr>
              <a:t>https://dontforgetthebubbles.com/drowning/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CA067-C35F-8E43-8A5C-90F02CE74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4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Mechanism of drowning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Time of immersion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Time of CPR or first breath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Return of circulation at any point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Associated injuries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Care provided- duration of CPR and doses of adrenaline </a:t>
            </a:r>
            <a:r>
              <a:rPr lang="en-US" b="1" dirty="0" err="1"/>
              <a:t>en</a:t>
            </a:r>
            <a:r>
              <a:rPr lang="en-US" b="1" dirty="0"/>
              <a:t>-route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CA067-C35F-8E43-8A5C-90F02CE74A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76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Several prognostic tools-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Orlowski scale- 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commonly used to predict outcomes post drowning - based upon the following features: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 &lt; 3 yrs.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Estimated submersion &gt; 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attempted resuscitation in first 10 minutes after rescue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Coma on arrival in 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Metabolic acidosis on arrival in ED with pH &lt; 7.1</a:t>
            </a:r>
          </a:p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predicted that there is a 90% chance of good recovery if &lt; 3 of these are present and a 5% chance of recovery if &gt; 3 are present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  <a:p>
            <a:r>
              <a:rPr lang="en-US" b="1" dirty="0"/>
              <a:t>2. </a:t>
            </a:r>
            <a:r>
              <a:rPr lang="en-US" b="1" dirty="0" err="1"/>
              <a:t>Szpliman</a:t>
            </a:r>
            <a:r>
              <a:rPr lang="en-US" b="1" dirty="0"/>
              <a:t> Drowning classification- 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grading system, called the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Szpliman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Drowning Classification, classifies victims into 6 grades, from normal pulmonary exam with coughing, to cardiac arrest.</a:t>
            </a:r>
          </a:p>
          <a:p>
            <a:endParaRPr lang="en-AU" sz="1200" b="0" i="0" kern="1200" baseline="300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b="0" i="0" kern="1200" baseline="300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rtl="0"/>
            <a:r>
              <a:rPr lang="en-AU" sz="1200" b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clinical score 100% accurately predicts which patients will survive the drowning event</a:t>
            </a:r>
          </a:p>
          <a:p>
            <a:pPr rtl="0"/>
            <a:endParaRPr lang="en-AU" sz="1200" b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Submersion time correlates with survival in some studies</a:t>
            </a:r>
          </a:p>
          <a:p>
            <a:pPr rtl="0"/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be difficult to determine accurately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 of survivors with good neurological recovery are submerged &lt; 6 minutes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7.5% for 6–10 minutes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 for 11–59 minutes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&lt;1% greater than 60 minutes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 10 minutes is considered a possible cut-off point for non-survival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endParaRPr lang="en-AU" sz="1200" b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efficiency of initial resuscitation influences outcome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en-AU" sz="1200" b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 temperature no longer believed to influence outcome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en-AU" sz="1200" b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non-reactive pupils and a GCS of 5 on arrival in ICU are the best independent predictors of a poor neurological outcome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en-AU" sz="1200" b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AU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 of survivors have good neurological outcome</a:t>
            </a:r>
          </a:p>
          <a:p>
            <a:r>
              <a:rPr lang="en-US" b="1" dirty="0"/>
              <a:t>Emergency Medicine Manual, Dr. Dunn 4</a:t>
            </a:r>
            <a:r>
              <a:rPr lang="en-US" b="1" baseline="30000" dirty="0"/>
              <a:t>th</a:t>
            </a:r>
            <a:r>
              <a:rPr lang="en-US" b="1" dirty="0"/>
              <a:t> edition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CA067-C35F-8E43-8A5C-90F02CE74A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90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Issues-</a:t>
            </a:r>
          </a:p>
          <a:p>
            <a:pPr marL="228600" indent="-228600">
              <a:buAutoNum type="arabicPeriod"/>
            </a:pPr>
            <a:r>
              <a:rPr lang="en-US" dirty="0"/>
              <a:t>Immersion related lung injury- loss of surfactant, VQ miss match, ARDS- leading to severe hypoxemia and metabolic acidosis</a:t>
            </a:r>
          </a:p>
          <a:p>
            <a:pPr marL="228600" indent="-228600">
              <a:buAutoNum type="arabicPeriod"/>
            </a:pPr>
            <a:r>
              <a:rPr lang="en-US" dirty="0"/>
              <a:t>Hypothermia- further complicating the presentation, rewarming during resuscitation is very important aspect of management</a:t>
            </a:r>
          </a:p>
          <a:p>
            <a:pPr marL="228600" indent="-228600">
              <a:buAutoNum type="arabicPeriod"/>
            </a:pPr>
            <a:r>
              <a:rPr lang="en-US" dirty="0"/>
              <a:t>Consider hypothermia related resuscitation changes- defibrillation and drug administration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1" dirty="0"/>
              <a:t>Early intubation and positive pressure ventilation with active rewarming is mainstay of treatment.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1" dirty="0"/>
              <a:t>Airway</a:t>
            </a:r>
            <a:r>
              <a:rPr lang="en-US" dirty="0"/>
              <a:t>- 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airway is clear of fluid or debris e.g. sand, vomit; Intubate early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Breathing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bagging after intubation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Circulation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continue to follow APLS with following changes due to hypothermia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 to 3 defibrillations until T &gt; 30°C (then as normal)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epinephrine until T &gt; 30°C, only half as frequent adrenaline until T &gt; 35°C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Disability-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look for other injuries, i.e. Head injury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Exposure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remove the wet clothing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 rewarming-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Radiant heat, forced warm air, invasive rewarming- NG lavage, IDC lavage, pleural drain lavage until temp 34c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effective rewarming technique is ECMO- which is beyond the scope of this presentation.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Allocate a senior member of the resuscitation team to accompany the parents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they can witness and understand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ROSC- post resus care- disposition to PCH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I tell when to stop resuscitation? </a:t>
            </a:r>
            <a:r>
              <a:rPr lang="en-AU" dirty="0">
                <a:hlinkClick r:id="rId3"/>
              </a:rPr>
              <a:t>https://dontforgetthebubbles.com/drowning/</a:t>
            </a:r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Assessing prognosis is often difficult. At one extreme kids with stable vital signs and normal mental status, predictably, have a rate of neurologically intact survival of basically 100%. Kids who require less than 10 mins of CPR, breathe spontaneously after CPR, and arrive at the ED with a pulse generally do well, as do those who score at least a P on the AVPU scale on ED arrival. Prognosis worsens with increasing submersion time, resuscitation time, time to effective resuscitation, water temperature, and core body temperature.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Several studies have found no neurologically intact survivors after durations of resuscitation between 25-31 minutes in normothermic patients. However, a 2005 ILCOR statement concluded that good outcomes are possible after 30 mins of CPR with warm water submersion and 60 mins of CPR with ice-water submersion.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A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CA067-C35F-8E43-8A5C-90F02CE74A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79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important aspect of emergency medicine, extremely difficult to actually make it happen immediately after a resuscitation as we are always time pressured. </a:t>
            </a:r>
          </a:p>
          <a:p>
            <a:endParaRPr lang="en-US" dirty="0"/>
          </a:p>
          <a:p>
            <a:r>
              <a:rPr lang="en-US" dirty="0"/>
              <a:t>Types-</a:t>
            </a:r>
          </a:p>
          <a:p>
            <a:r>
              <a:rPr lang="en-US" dirty="0"/>
              <a:t>Hot debrief- immediately after</a:t>
            </a:r>
          </a:p>
          <a:p>
            <a:r>
              <a:rPr lang="en-US" dirty="0"/>
              <a:t>Cold debrief- later stages </a:t>
            </a:r>
          </a:p>
          <a:p>
            <a:endParaRPr lang="en-US" dirty="0"/>
          </a:p>
          <a:p>
            <a:r>
              <a:rPr lang="en-US" dirty="0"/>
              <a:t>A structure of debrief-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b="1" dirty="0"/>
              <a:t>Gathering the staff involved</a:t>
            </a:r>
            <a:r>
              <a:rPr lang="en-US" dirty="0"/>
              <a:t>, setting a stage for debrief</a:t>
            </a:r>
          </a:p>
          <a:p>
            <a:pPr marL="228600" indent="-228600">
              <a:buAutoNum type="arabicPeriod"/>
            </a:pPr>
            <a:r>
              <a:rPr lang="en-US" b="1" dirty="0"/>
              <a:t>Emotional phase- </a:t>
            </a:r>
            <a:r>
              <a:rPr lang="en-US" dirty="0"/>
              <a:t>break the ice- emphasis the importance of a discussion, ask individually how they are feeling</a:t>
            </a:r>
          </a:p>
          <a:p>
            <a:pPr marL="228600" indent="-228600">
              <a:buAutoNum type="arabicPeriod"/>
            </a:pPr>
            <a:r>
              <a:rPr lang="en-US" b="1" dirty="0"/>
              <a:t>Fact phase- </a:t>
            </a:r>
            <a:r>
              <a:rPr lang="en-US" dirty="0"/>
              <a:t>positives and negatives about the resus, what can we do better next time</a:t>
            </a:r>
          </a:p>
          <a:p>
            <a:pPr marL="228600" indent="-228600">
              <a:buAutoNum type="arabicPeriod"/>
            </a:pPr>
            <a:r>
              <a:rPr lang="en-US" b="1" dirty="0"/>
              <a:t>Extended emotional phase- </a:t>
            </a:r>
            <a:r>
              <a:rPr lang="en-US" dirty="0"/>
              <a:t>if some one need more support, or may not be able to work on floor</a:t>
            </a:r>
          </a:p>
          <a:p>
            <a:pPr marL="228600" indent="-228600">
              <a:buAutoNum type="arabicPeriod"/>
            </a:pPr>
            <a:r>
              <a:rPr lang="en-US" b="1" dirty="0"/>
              <a:t>Summary</a:t>
            </a:r>
          </a:p>
          <a:p>
            <a:pPr marL="228600" indent="-228600">
              <a:buAutoNum type="arabicPeriod"/>
            </a:pPr>
            <a:r>
              <a:rPr lang="en-US" b="1" dirty="0"/>
              <a:t>Offer support- </a:t>
            </a:r>
            <a:r>
              <a:rPr lang="en-US" dirty="0"/>
              <a:t>provide contact details so that they can contact you inf necessary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CA067-C35F-8E43-8A5C-90F02CE74A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1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D26-75C7-0940-AFF6-C54BE097A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51D63-4CF9-7C4D-84A9-9A2806F1F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27B54-CE5C-3D4A-B55C-AA18C5F2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52228-ADA8-6945-AAB9-2731AEC0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CF543-1CD6-BB46-82A5-EAA00AF4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2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4D77A-25F9-014E-9D6A-F05ACE46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DB05F-26B5-2346-B7CD-C78FDE74A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EAD02-ACC8-9B43-8680-5EE7E989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5BF59-CA6B-EF46-A737-FBB70C561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0A42F-B040-1340-A2BE-561E0791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6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BFDCAB-B84A-DA41-B292-4D8268D89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04BF2-C29C-794C-8876-96F7A3F90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E1E2A-D8D3-6844-AD49-4868BABB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22E8E-44E9-304F-8C5C-EB592315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17FFE-5C51-8247-A51B-1510A001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8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63741-D2E1-1C42-939B-5A334712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28C57-CA97-904C-8357-8E9D68DF7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77AB5-A065-D74D-A005-44F71DC4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6BB36-C320-1048-B0BC-C7960CC8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427E3-785B-E84E-B756-A0FEC84B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C5D5-8DEF-D24E-BF49-88C113E3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B9739-63EF-0145-A309-2014DB12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2FEA1-6084-F84C-89AA-57FA89094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81351-68A7-B24D-A90C-2BC7F759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53F4E-6557-5C44-81DF-EB8C13314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0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C38D-FC0B-2E45-99B5-74F97533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4CA01-C47C-9946-B020-EAC3DD3D3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3DD4F-7B6D-F847-AD81-F5B22D4B9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9986F-C555-0F4F-821A-76C9A766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B674A-2AA8-044C-90A5-6B5E1DD2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FC1C4-5B37-1F40-B96D-98CDA060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8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7BE8B-E652-CF4C-BCAE-2B01C8149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D8CC8-AA8A-3D4A-BA2B-47FD6FB9B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ACC82-B682-9E4A-B404-1A11F1B81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452ECD-99FC-1E47-B7F7-F01E4EB06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4751C-B5A1-814D-A400-32B900CA3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2CD98-9F75-2C4D-B820-22BD9334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5EE260-5A24-334C-B94A-3C5398A6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DE3F3B-B5BD-0445-8304-00E6B5D83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1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9EEA-4E73-1944-8636-85A60D6A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BF1C21-4EAD-FF41-AA56-EE416D99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BE087-DC8F-A445-9260-CCC4E5CF6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2D860-7649-ED48-A6B7-A3663414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9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BBDBEF-E5E4-6745-AD26-8CF5F48F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FC7A37-8B27-F947-B577-CFFC842B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BFD69-DD33-224E-A5DA-B69FD333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5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1CC5-620F-6940-9147-7D9AD87E6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D3FB-FE52-9D4D-AA45-6A4A744B8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11081-6319-9F44-8562-9A8667259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59300-72B1-B246-A36B-5A65CC31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82258-BD6B-FE45-B0CE-2D4EBB7C3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B0509-19C3-8741-9858-86090441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1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11EC-A347-CD4F-A4E6-B87AB058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30CC79-44EE-4B40-93FB-3D1AF83B6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18B92-1AA9-CC4E-86E6-70C70DB4C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7D14D-03F9-FD47-817E-05956D7C5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C8EC0-02F7-2F48-98A4-BA101F7B2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6700F-EF50-4246-96FF-9FB8FE45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5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72C81-6264-7E4D-B254-81317D71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442F6-8B38-6442-AFCC-ABB3F9959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41BA4-2AC0-5D4F-A15E-493362228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7FD00-25ED-D249-A2D6-150AE49DCA1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22514-5D7F-8E42-AE87-A767AE14F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F0F48-C94C-FC49-8C9E-62B3F5E97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C27E-6DCE-A140-82CA-E8BC5669B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i.health.nsw.gov.au/networks/eci/clinical/clinical-resources/clinical-tools/environmental-health/submersion" TargetMode="External"/><Relationship Id="rId3" Type="http://schemas.openxmlformats.org/officeDocument/2006/relationships/hyperlink" Target="https://litfl.com/drowning/" TargetMode="External"/><Relationship Id="rId7" Type="http://schemas.openxmlformats.org/officeDocument/2006/relationships/hyperlink" Target="https://www.e-cep.org/upload/pdf/kjped-59-212.pdf" TargetMode="External"/><Relationship Id="rId2" Type="http://schemas.openxmlformats.org/officeDocument/2006/relationships/hyperlink" Target="https://emergencymedicinecases.com/pediatric-drowning-hypothermi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iem.com/resuscitation-of-a-drowning-victim/" TargetMode="External"/><Relationship Id="rId5" Type="http://schemas.openxmlformats.org/officeDocument/2006/relationships/hyperlink" Target="http://www.emdocs.net/hypothermia-and-drowning-pearls/" TargetMode="External"/><Relationship Id="rId4" Type="http://schemas.openxmlformats.org/officeDocument/2006/relationships/hyperlink" Target="https://dontforgetthebubbles.com/drowning/" TargetMode="External"/><Relationship Id="rId9" Type="http://schemas.openxmlformats.org/officeDocument/2006/relationships/hyperlink" Target="https://www.nejm.org/doi/pdf/10.1056/NEJMra101331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ntforgetthebubbles.com/jesse-spurr-at-dftb17/" TargetMode="External"/><Relationship Id="rId2" Type="http://schemas.openxmlformats.org/officeDocument/2006/relationships/hyperlink" Target="https://emcrit.org/emcrit/post-resuscit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liem.com/incorporating-debriefing-into-clinic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B6286-A026-9644-ADE5-DA17C9B81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of the week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65BB2-42ED-7B4D-9C67-84F9A44FEA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17/06/20</a:t>
            </a:r>
          </a:p>
        </p:txBody>
      </p:sp>
    </p:spTree>
    <p:extLst>
      <p:ext uri="{BB962C8B-B14F-4D97-AF65-F5344CB8AC3E}">
        <p14:creationId xmlns:p14="http://schemas.microsoft.com/office/powerpoint/2010/main" val="257260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FED95-BE86-1047-ABF1-134C714A7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Time- 2100 (Cold winter night)</a:t>
            </a:r>
          </a:p>
          <a:p>
            <a:pPr marL="457200" lvl="1" indent="0">
              <a:buNone/>
            </a:pPr>
            <a:r>
              <a:rPr lang="en-US" sz="2800" dirty="0"/>
              <a:t>Priority 1 call</a:t>
            </a:r>
          </a:p>
          <a:p>
            <a:pPr marL="457200" lvl="1" indent="0">
              <a:buNone/>
            </a:pPr>
            <a:r>
              <a:rPr lang="en-US" sz="2800" dirty="0"/>
              <a:t>A 3-year-old boy, Jack was found face down in the bathtub at home. PEA arrest on scene. </a:t>
            </a:r>
          </a:p>
          <a:p>
            <a:pPr marL="457200" lvl="1" indent="0">
              <a:buNone/>
            </a:pPr>
            <a:r>
              <a:rPr lang="en-US" sz="2800" dirty="0"/>
              <a:t>ETA 5 minutes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will you prepare for his presentation?</a:t>
            </a:r>
          </a:p>
        </p:txBody>
      </p:sp>
    </p:spTree>
    <p:extLst>
      <p:ext uri="{BB962C8B-B14F-4D97-AF65-F5344CB8AC3E}">
        <p14:creationId xmlns:p14="http://schemas.microsoft.com/office/powerpoint/2010/main" val="72370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6074D-0F79-4840-9FB7-5B4D6422D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is in ED now; Still PEA arrest.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specific information you want to get from the from the Ambulance crew during handover?</a:t>
            </a:r>
          </a:p>
        </p:txBody>
      </p:sp>
    </p:spTree>
    <p:extLst>
      <p:ext uri="{BB962C8B-B14F-4D97-AF65-F5344CB8AC3E}">
        <p14:creationId xmlns:p14="http://schemas.microsoft.com/office/powerpoint/2010/main" val="191251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ADFB-D8BA-3149-A966-AB278891A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Describe the factors which will determine the child’s prognosis.</a:t>
            </a:r>
          </a:p>
        </p:txBody>
      </p:sp>
    </p:spTree>
    <p:extLst>
      <p:ext uri="{BB962C8B-B14F-4D97-AF65-F5344CB8AC3E}">
        <p14:creationId xmlns:p14="http://schemas.microsoft.com/office/powerpoint/2010/main" val="352742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CD2F6-88BC-4341-97B7-70BCC8BF5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 information- The child is mildly intellectually disabled was having a bath with father. Dad went out to grab something for around 10 minutes, when he came back, he found Jack face down in the bathtub. CPR commenced immediately by father. </a:t>
            </a:r>
          </a:p>
          <a:p>
            <a:r>
              <a:rPr lang="en-US" dirty="0"/>
              <a:t>Ambulance crew has done 20 minutes of CPR and gave 5 doses of adrenaline so far through IO, no shock.</a:t>
            </a:r>
          </a:p>
          <a:p>
            <a:r>
              <a:rPr lang="en-US" dirty="0"/>
              <a:t>BSL 5.2, Temp- 29c</a:t>
            </a:r>
          </a:p>
          <a:p>
            <a:endParaRPr lang="en-US" dirty="0"/>
          </a:p>
          <a:p>
            <a:r>
              <a:rPr lang="en-US" dirty="0"/>
              <a:t>How will you manage the presentation from here?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32A7D-2DA4-0041-B482-A511D78D2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Staff involved wants you to arrange a debrief session after the resuscitation.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do you lead a debrief session?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1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81EFA-BD15-454B-8151-82855804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BB330-0D4B-A046-9C12-C793253C8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>
                <a:hlinkClick r:id="rId2"/>
              </a:rPr>
              <a:t>https://emergencymedicinecases.com/pediatric-drowning-hypothermia/</a:t>
            </a:r>
            <a:endParaRPr lang="en-AU" dirty="0"/>
          </a:p>
          <a:p>
            <a:r>
              <a:rPr lang="en-AU" dirty="0">
                <a:hlinkClick r:id="rId3"/>
              </a:rPr>
              <a:t>https://litfl.com/drowning/</a:t>
            </a:r>
            <a:endParaRPr lang="en-AU" dirty="0"/>
          </a:p>
          <a:p>
            <a:r>
              <a:rPr lang="en-AU" dirty="0">
                <a:hlinkClick r:id="rId4"/>
              </a:rPr>
              <a:t>https://dontforgetthebubbles.com/drowning/</a:t>
            </a:r>
            <a:endParaRPr lang="en-AU" dirty="0"/>
          </a:p>
          <a:p>
            <a:r>
              <a:rPr lang="en-AU" dirty="0">
                <a:hlinkClick r:id="rId5"/>
              </a:rPr>
              <a:t>http://www.emdocs.net/hypothermia-and-drowning-pearls/</a:t>
            </a:r>
            <a:endParaRPr lang="en-AU" dirty="0"/>
          </a:p>
          <a:p>
            <a:r>
              <a:rPr lang="en-AU" dirty="0">
                <a:hlinkClick r:id="rId6"/>
              </a:rPr>
              <a:t>https://www.aliem.com/resuscitation-of-a-drowning-victim/</a:t>
            </a:r>
            <a:endParaRPr lang="en-AU" dirty="0"/>
          </a:p>
          <a:p>
            <a:r>
              <a:rPr lang="en-AU" dirty="0">
                <a:hlinkClick r:id="rId7"/>
              </a:rPr>
              <a:t>https://www.e-cep.org/upload/pdf/kjped-59-212.pdf</a:t>
            </a:r>
            <a:endParaRPr lang="en-AU" dirty="0"/>
          </a:p>
          <a:p>
            <a:r>
              <a:rPr lang="en-AU" dirty="0">
                <a:hlinkClick r:id="rId8"/>
              </a:rPr>
              <a:t>https://www.aci.health.nsw.gov.au/networks/eci/clinical/clinical-resources/clinical-tools/environmental-health/submersion</a:t>
            </a:r>
            <a:endParaRPr lang="en-AU" dirty="0"/>
          </a:p>
          <a:p>
            <a:r>
              <a:rPr lang="en-AU" dirty="0">
                <a:hlinkClick r:id="rId9"/>
              </a:rPr>
              <a:t>https://www.nejm.org/doi/pdf/10.1056/NEJMra1013317</a:t>
            </a:r>
            <a:endParaRPr lang="en-AU" dirty="0"/>
          </a:p>
          <a:p>
            <a:r>
              <a:rPr lang="en-AU" dirty="0"/>
              <a:t>Emergency Medicine Manual, Dunn 4</a:t>
            </a:r>
            <a:r>
              <a:rPr lang="en-AU" baseline="30000" dirty="0"/>
              <a:t>th</a:t>
            </a:r>
            <a:r>
              <a:rPr lang="en-AU" dirty="0"/>
              <a:t> Edition.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56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CBC2-BF32-334A-8B4D-D881AE7D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Debrief-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C2181-B395-7A4D-B887-1446AA9EC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https://emcrit.org/emcrit/post-resuscitation/</a:t>
            </a:r>
            <a:endParaRPr lang="en-AU" dirty="0"/>
          </a:p>
          <a:p>
            <a:r>
              <a:rPr lang="en-AU" dirty="0">
                <a:hlinkClick r:id="rId3"/>
              </a:rPr>
              <a:t>https://dontforgetthebubbles.com/jesse-spurr-at-dftb17/</a:t>
            </a:r>
            <a:endParaRPr lang="en-AU" dirty="0"/>
          </a:p>
          <a:p>
            <a:r>
              <a:rPr lang="en-AU" dirty="0">
                <a:hlinkClick r:id="rId4"/>
              </a:rPr>
              <a:t>https://www.aliem.com/incorporating-debriefing-into-clinical/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25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1209</Words>
  <Application>Microsoft Macintosh PowerPoint</Application>
  <PresentationFormat>Widescreen</PresentationFormat>
  <Paragraphs>140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Case of the week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 and resources</vt:lpstr>
      <vt:lpstr>Debrief-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of the week </dc:title>
  <dc:creator>Bhowmik, Ps</dc:creator>
  <cp:lastModifiedBy>Bhowmik, Ps</cp:lastModifiedBy>
  <cp:revision>15</cp:revision>
  <dcterms:created xsi:type="dcterms:W3CDTF">2020-06-16T01:24:04Z</dcterms:created>
  <dcterms:modified xsi:type="dcterms:W3CDTF">2020-06-26T02:27:29Z</dcterms:modified>
</cp:coreProperties>
</file>