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5971"/>
  </p:normalViewPr>
  <p:slideViewPr>
    <p:cSldViewPr snapToGrid="0" snapToObjects="1">
      <p:cViewPr varScale="1">
        <p:scale>
          <a:sx n="67" d="100"/>
          <a:sy n="67" d="100"/>
        </p:scale>
        <p:origin x="22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7C0440-DA51-A24A-8FA1-BB0E1F0B0A10}" type="datetimeFigureOut">
              <a:rPr lang="en-US" smtClean="0"/>
              <a:t>6/24/20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82807-549E-D848-8186-A568A3776B94}" type="slidenum">
              <a:rPr lang="en-US" smtClean="0"/>
              <a:t>‹#›</a:t>
            </a:fld>
            <a:endParaRPr lang="en-US"/>
          </a:p>
        </p:txBody>
      </p:sp>
    </p:spTree>
    <p:extLst>
      <p:ext uri="{BB962C8B-B14F-4D97-AF65-F5344CB8AC3E}">
        <p14:creationId xmlns:p14="http://schemas.microsoft.com/office/powerpoint/2010/main" val="1457867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ashpublications.org/hematology/article/2015/1/243/20682/Coagulopathy-in-liver-disease-a-balancing-act"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emcrit.org/ibcc/gi-bleeding/" TargetMode="External"/><Relationship Id="rId4" Type="http://schemas.openxmlformats.org/officeDocument/2006/relationships/hyperlink" Target="https://www.ncbi.nlm.nih.gov/pubmed/?term=Harrison%20MF%5BAuthor%5D&amp;cauthor=true&amp;cauthor_uid=30202500"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aliem.com/upper-gastrointestinal-bleeding-treatment/"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thelancet.com/journals/lancet/article/PIIS0140-6736(20)30848-5/fulltext"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transfusion.com.au/disease_therapeutics/transfusio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features of focused assessment-</a:t>
            </a:r>
          </a:p>
          <a:p>
            <a:endParaRPr lang="en-US" b="1" dirty="0"/>
          </a:p>
          <a:p>
            <a:pPr marL="228600" indent="-228600">
              <a:buAutoNum type="arabicPeriod"/>
            </a:pPr>
            <a:r>
              <a:rPr lang="en-US" b="1" dirty="0"/>
              <a:t>Quantify the amount of blood loss- </a:t>
            </a:r>
            <a:r>
              <a:rPr lang="en-US" dirty="0"/>
              <a:t>number of episodes of hematemesis, amount of blood- usually difficult to quantify. Associated symptoms- abdominal pain, syncope or pre-syncopal symptoms. History of melena</a:t>
            </a:r>
          </a:p>
          <a:p>
            <a:pPr marL="228600" indent="-228600">
              <a:buAutoNum type="arabicPeriod"/>
            </a:pPr>
            <a:r>
              <a:rPr lang="en-US" b="1" dirty="0"/>
              <a:t>Identify the possible cause of hematemesis- </a:t>
            </a:r>
            <a:r>
              <a:rPr lang="en-US" dirty="0"/>
              <a:t>Alcohol abuse, chronic liver disease, history of NSAID use/ abuse, history of PUD, use of anticoagulants- warfarin, DOACs. Other comorbidities. Past history of similar episodes, known history of varices</a:t>
            </a:r>
          </a:p>
          <a:p>
            <a:pPr marL="228600" indent="-228600">
              <a:buAutoNum type="arabicPeriod"/>
            </a:pPr>
            <a:r>
              <a:rPr lang="en-US" b="1" dirty="0"/>
              <a:t>Examine for signs of shock- </a:t>
            </a:r>
            <a:r>
              <a:rPr lang="en-US" dirty="0"/>
              <a:t>tachycardia, hypotension</a:t>
            </a:r>
          </a:p>
          <a:p>
            <a:pPr marL="228600" indent="-228600">
              <a:buAutoNum type="arabicPeriod"/>
            </a:pPr>
            <a:r>
              <a:rPr lang="en-US" b="1" dirty="0"/>
              <a:t>Look for stigmata of chronic liver disease- </a:t>
            </a:r>
            <a:r>
              <a:rPr lang="en-US" dirty="0"/>
              <a:t>ascites, varicose veins, jaundice etc. Performing PR is not essential. But a clear history should be obtained.</a:t>
            </a:r>
          </a:p>
          <a:p>
            <a:pPr marL="228600" indent="-228600">
              <a:buAutoNum type="arabicPeriod"/>
            </a:pPr>
            <a:r>
              <a:rPr lang="en-US" b="1" dirty="0"/>
              <a:t>Arrange appropriate investigations- </a:t>
            </a:r>
            <a:r>
              <a:rPr lang="en-US" dirty="0"/>
              <a:t>bed side- ECG, BSL, VBG. FBP- Hb, UEs- Urea and creatinine, LFT, </a:t>
            </a:r>
            <a:r>
              <a:rPr lang="en-US" dirty="0" err="1"/>
              <a:t>Coags</a:t>
            </a:r>
            <a:r>
              <a:rPr lang="en-US" dirty="0"/>
              <a:t>, Group and hold- if necessary cross match. Patient is likely ton require urgent gastroscopy.</a:t>
            </a:r>
          </a:p>
          <a:p>
            <a:pPr marL="228600" indent="-228600">
              <a:buAutoNum type="arabicPeriod"/>
            </a:pPr>
            <a:endParaRPr lang="en-US" dirty="0"/>
          </a:p>
          <a:p>
            <a:pPr marL="228600" indent="-228600">
              <a:buFont typeface="Arial" panose="020B0604020202020204" pitchFamily="34" charset="0"/>
              <a:buChar char="•"/>
            </a:pPr>
            <a:r>
              <a:rPr lang="en-US" b="1" dirty="0"/>
              <a:t>Glasgow Blatchford scoring system</a:t>
            </a:r>
            <a:r>
              <a:rPr lang="en-US" dirty="0"/>
              <a:t>- a clinical decision-making tool for Upper GI bleed</a:t>
            </a:r>
          </a:p>
        </p:txBody>
      </p:sp>
      <p:sp>
        <p:nvSpPr>
          <p:cNvPr id="4" name="Slide Number Placeholder 3"/>
          <p:cNvSpPr>
            <a:spLocks noGrp="1"/>
          </p:cNvSpPr>
          <p:nvPr>
            <p:ph type="sldNum" sz="quarter" idx="5"/>
          </p:nvPr>
        </p:nvSpPr>
        <p:spPr/>
        <p:txBody>
          <a:bodyPr/>
          <a:lstStyle/>
          <a:p>
            <a:fld id="{66E82807-549E-D848-8186-A568A3776B94}" type="slidenum">
              <a:rPr lang="en-US" smtClean="0"/>
              <a:t>2</a:t>
            </a:fld>
            <a:endParaRPr lang="en-US"/>
          </a:p>
        </p:txBody>
      </p:sp>
    </p:spTree>
    <p:extLst>
      <p:ext uri="{BB962C8B-B14F-4D97-AF65-F5344CB8AC3E}">
        <p14:creationId xmlns:p14="http://schemas.microsoft.com/office/powerpoint/2010/main" val="414627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management steps-</a:t>
            </a:r>
          </a:p>
          <a:p>
            <a:pPr marL="228600" indent="-228600">
              <a:buAutoNum type="arabicPeriod"/>
            </a:pPr>
            <a:r>
              <a:rPr lang="en-US" b="1" dirty="0"/>
              <a:t>Stop the bleeding</a:t>
            </a:r>
          </a:p>
          <a:p>
            <a:pPr marL="228600" indent="-228600">
              <a:buAutoNum type="arabicPeriod"/>
            </a:pPr>
            <a:r>
              <a:rPr lang="en-US" b="1" dirty="0"/>
              <a:t>Reverse coagulopathy and replace lost blood</a:t>
            </a:r>
          </a:p>
          <a:p>
            <a:pPr marL="228600" indent="-228600">
              <a:buAutoNum type="arabicPeriod"/>
            </a:pPr>
            <a:r>
              <a:rPr lang="en-US" b="1" dirty="0"/>
              <a:t>Treat or arrange treatment of cause</a:t>
            </a:r>
          </a:p>
          <a:p>
            <a:pPr marL="228600" indent="-228600">
              <a:buAutoNum type="arabicPeriod"/>
            </a:pPr>
            <a:endParaRPr lang="en-US" dirty="0"/>
          </a:p>
          <a:p>
            <a:pPr marL="0" indent="0">
              <a:buNone/>
            </a:pPr>
            <a:r>
              <a:rPr lang="en-US" dirty="0"/>
              <a:t>Issues- hemorrhagic shock, borderline hypotensive- significant risk of more blood loss and deterioration.</a:t>
            </a:r>
          </a:p>
          <a:p>
            <a:pPr marL="0" indent="0">
              <a:buNone/>
            </a:pPr>
            <a:endParaRPr lang="en-US" dirty="0"/>
          </a:p>
          <a:p>
            <a:pPr marL="0" indent="0">
              <a:buNone/>
            </a:pPr>
            <a:r>
              <a:rPr lang="en-US" dirty="0"/>
              <a:t>Move the patient to the resus area, if not already there.</a:t>
            </a:r>
          </a:p>
          <a:p>
            <a:pPr marL="0" indent="0">
              <a:buNone/>
            </a:pPr>
            <a:endParaRPr lang="en-US" dirty="0"/>
          </a:p>
          <a:p>
            <a:pPr marL="0" indent="0">
              <a:buNone/>
            </a:pPr>
            <a:r>
              <a:rPr lang="en-US" dirty="0"/>
              <a:t>Assemble team, allocate roles.</a:t>
            </a:r>
          </a:p>
          <a:p>
            <a:pPr marL="0" indent="0">
              <a:buNone/>
            </a:pPr>
            <a:endParaRPr lang="en-US" dirty="0"/>
          </a:p>
          <a:p>
            <a:pPr marL="0" indent="0">
              <a:buNone/>
            </a:pPr>
            <a:r>
              <a:rPr lang="en-US" dirty="0"/>
              <a:t>A/ B- currently not an issue, support if necessary</a:t>
            </a:r>
          </a:p>
          <a:p>
            <a:pPr marL="0" indent="0">
              <a:buNone/>
            </a:pPr>
            <a:r>
              <a:rPr lang="en-US" dirty="0"/>
              <a:t>C- 2X large bore IVC, arrange for cross matched blood. Give 500mls of warm normal saline, until blood arrives. Notify lab for activation of major transfusion protocol.</a:t>
            </a:r>
          </a:p>
          <a:p>
            <a:pPr marL="0" indent="0">
              <a:buNone/>
            </a:pPr>
            <a:r>
              <a:rPr lang="en-US" dirty="0"/>
              <a:t>D- reverse coagulopathy.</a:t>
            </a:r>
          </a:p>
          <a:p>
            <a:pPr marL="0" indent="0">
              <a:buNone/>
            </a:pPr>
            <a:endParaRPr lang="en-US" dirty="0"/>
          </a:p>
          <a:p>
            <a:pPr marL="0" indent="0">
              <a:buNone/>
            </a:pPr>
            <a:r>
              <a:rPr lang="en-US" b="1" dirty="0"/>
              <a:t>Alcohol liver disease related coagulopathy- as per </a:t>
            </a:r>
            <a:r>
              <a:rPr lang="en-US" b="1" dirty="0" err="1"/>
              <a:t>Cogas</a:t>
            </a:r>
            <a:r>
              <a:rPr lang="en-US" b="1" dirty="0"/>
              <a:t> or </a:t>
            </a:r>
            <a:r>
              <a:rPr lang="en-US" b="1" dirty="0" err="1"/>
              <a:t>Rotem</a:t>
            </a:r>
            <a:endParaRPr lang="en-US" b="1" dirty="0"/>
          </a:p>
          <a:p>
            <a:pPr marL="0" indent="0">
              <a:buNone/>
            </a:pPr>
            <a:r>
              <a:rPr lang="en-US" dirty="0"/>
              <a:t>Vitamin 10 mg IV ( evidence is insufficient)</a:t>
            </a:r>
          </a:p>
          <a:p>
            <a:pPr marL="0" indent="0">
              <a:buNone/>
            </a:pPr>
            <a:r>
              <a:rPr lang="en-US" dirty="0"/>
              <a:t>Prothrombin X 50—150 IU/kg (</a:t>
            </a:r>
            <a:r>
              <a:rPr lang="en-AU" sz="1200" b="0" i="0" kern="1200" dirty="0">
                <a:solidFill>
                  <a:schemeClr val="tx1"/>
                </a:solidFill>
                <a:effectLst/>
                <a:latin typeface="+mn-lt"/>
                <a:ea typeface="+mn-ea"/>
                <a:cs typeface="+mn-cs"/>
              </a:rPr>
              <a:t>There is no evidence that administration of PCC as adjunctive or rescue therapy in cirrhotic patients with active bleeding improves outcome)</a:t>
            </a:r>
            <a:endParaRPr lang="en-US" dirty="0"/>
          </a:p>
          <a:p>
            <a:pPr marL="0" indent="0">
              <a:buNone/>
            </a:pPr>
            <a:r>
              <a:rPr lang="en-US" dirty="0"/>
              <a:t>FFP1- 2 units (evidence is insufficient)</a:t>
            </a:r>
          </a:p>
          <a:p>
            <a:pPr marL="0" indent="0">
              <a:buNone/>
            </a:pPr>
            <a:endParaRPr lang="en-US" dirty="0"/>
          </a:p>
          <a:p>
            <a:pPr fontAlgn="base"/>
            <a:r>
              <a:rPr lang="en-AU" sz="1200" b="1" i="0" kern="1200" dirty="0">
                <a:solidFill>
                  <a:schemeClr val="tx1"/>
                </a:solidFill>
                <a:effectLst/>
                <a:latin typeface="+mn-lt"/>
                <a:ea typeface="+mn-ea"/>
                <a:cs typeface="+mn-cs"/>
              </a:rPr>
              <a:t>Coagulopathy in liver disease: a balancing act</a:t>
            </a:r>
          </a:p>
          <a:p>
            <a:pPr fontAlgn="base"/>
            <a:r>
              <a:rPr lang="en-AU" sz="1200" b="0" i="0" u="none" strike="noStrike" kern="1200" dirty="0">
                <a:solidFill>
                  <a:schemeClr val="tx1"/>
                </a:solidFill>
                <a:effectLst/>
                <a:latin typeface="+mn-lt"/>
                <a:ea typeface="+mn-ea"/>
                <a:cs typeface="+mn-cs"/>
              </a:rPr>
              <a:t>Jody L. </a:t>
            </a:r>
            <a:r>
              <a:rPr lang="en-AU" sz="1200" b="0" i="0" u="none" strike="noStrike" kern="1200" dirty="0" err="1">
                <a:solidFill>
                  <a:schemeClr val="tx1"/>
                </a:solidFill>
                <a:effectLst/>
                <a:latin typeface="+mn-lt"/>
                <a:ea typeface="+mn-ea"/>
                <a:cs typeface="+mn-cs"/>
              </a:rPr>
              <a:t>Kujovich</a:t>
            </a:r>
            <a:endParaRPr lang="en-US" dirty="0"/>
          </a:p>
          <a:p>
            <a:pPr marL="0" indent="0">
              <a:buNone/>
            </a:pPr>
            <a:r>
              <a:rPr lang="en-AU" dirty="0">
                <a:hlinkClick r:id="rId3"/>
              </a:rPr>
              <a:t>https://ashpublications.org/hematology/article/2015/1/243/20682/Coagulopathy-in-liver-disease-a-balancing-act</a:t>
            </a:r>
            <a:endParaRPr lang="en-US" dirty="0"/>
          </a:p>
          <a:p>
            <a:pPr marL="0" indent="0">
              <a:buNone/>
            </a:pPr>
            <a:endParaRPr lang="en-US" dirty="0"/>
          </a:p>
          <a:p>
            <a:pPr marL="0" indent="0">
              <a:buNone/>
            </a:pPr>
            <a:endParaRPr lang="en-US" dirty="0"/>
          </a:p>
          <a:p>
            <a:r>
              <a:rPr lang="en-US" b="1" dirty="0"/>
              <a:t>Food for thought- </a:t>
            </a:r>
          </a:p>
          <a:p>
            <a:r>
              <a:rPr lang="en-AU" sz="1200" b="0" i="0" kern="1200" dirty="0">
                <a:solidFill>
                  <a:schemeClr val="tx1"/>
                </a:solidFill>
                <a:effectLst/>
                <a:latin typeface="+mn-lt"/>
                <a:ea typeface="+mn-ea"/>
                <a:cs typeface="+mn-cs"/>
              </a:rPr>
              <a:t>The Misunderstood Coagulopathy of Liver Disease: A Review for the Acute Setting</a:t>
            </a:r>
          </a:p>
          <a:p>
            <a:r>
              <a:rPr lang="en-AU" sz="1200" b="0" i="0" kern="1200" dirty="0">
                <a:solidFill>
                  <a:schemeClr val="tx1"/>
                </a:solidFill>
                <a:effectLst/>
                <a:latin typeface="+mn-lt"/>
                <a:ea typeface="+mn-ea"/>
                <a:cs typeface="+mn-cs"/>
                <a:hlinkClick r:id="rId4"/>
              </a:rPr>
              <a:t>Michael F. Harrison</a:t>
            </a:r>
            <a:r>
              <a:rPr lang="en-AU" sz="1200" b="0" i="0" kern="1200" dirty="0">
                <a:solidFill>
                  <a:schemeClr val="tx1"/>
                </a:solidFill>
                <a:effectLst/>
                <a:latin typeface="+mn-lt"/>
                <a:ea typeface="+mn-ea"/>
                <a:cs typeface="+mn-cs"/>
              </a:rPr>
              <a:t>, MD, PhD</a:t>
            </a:r>
          </a:p>
          <a:p>
            <a:pPr marL="0" indent="0">
              <a:buNone/>
            </a:pPr>
            <a:endParaRPr lang="en-US" b="1" dirty="0"/>
          </a:p>
          <a:p>
            <a:pPr marL="0" indent="0">
              <a:buNone/>
            </a:pPr>
            <a:r>
              <a:rPr lang="en-US" b="1" dirty="0"/>
              <a:t>https://</a:t>
            </a:r>
            <a:r>
              <a:rPr lang="en-US" b="1" dirty="0" err="1"/>
              <a:t>www.ncbi.nlm.nih.gov</a:t>
            </a:r>
            <a:r>
              <a:rPr lang="en-US" b="1" dirty="0"/>
              <a:t>/</a:t>
            </a:r>
            <a:r>
              <a:rPr lang="en-US" b="1" dirty="0" err="1"/>
              <a:t>pmc</a:t>
            </a:r>
            <a:r>
              <a:rPr lang="en-US" b="1" dirty="0"/>
              <a:t>/articles/PMC6123093/</a:t>
            </a:r>
          </a:p>
          <a:p>
            <a:pPr marL="0" indent="0">
              <a:buNone/>
            </a:pPr>
            <a:endParaRPr lang="en-US" b="1" dirty="0"/>
          </a:p>
          <a:p>
            <a:pPr marL="0" indent="0">
              <a:buNone/>
            </a:pPr>
            <a:r>
              <a:rPr lang="en-US" b="1" dirty="0"/>
              <a:t>Specific therapy-</a:t>
            </a:r>
          </a:p>
          <a:p>
            <a:pPr marL="0" indent="0">
              <a:buNone/>
            </a:pPr>
            <a:endParaRPr lang="en-US" b="1" dirty="0"/>
          </a:p>
          <a:p>
            <a:pPr marL="0" indent="0">
              <a:buNone/>
            </a:pPr>
            <a:r>
              <a:rPr lang="en-US" b="1" dirty="0"/>
              <a:t>PPI infusion</a:t>
            </a:r>
            <a:r>
              <a:rPr lang="en-US" dirty="0"/>
              <a:t>, Pantoprazole 80mg bolus, 80mg in 10 hours</a:t>
            </a:r>
          </a:p>
          <a:p>
            <a:pPr marL="0" indent="0">
              <a:buNone/>
            </a:pPr>
            <a:endParaRPr lang="en-US" b="1" dirty="0"/>
          </a:p>
          <a:p>
            <a:pPr marL="0" indent="0">
              <a:buNone/>
            </a:pPr>
            <a:r>
              <a:rPr lang="en-US" b="1" dirty="0" err="1"/>
              <a:t>Octeotride</a:t>
            </a:r>
            <a:r>
              <a:rPr lang="en-US" dirty="0"/>
              <a:t> 25- 50 mcg bolus, 2– 50 mcg per hour infusion or </a:t>
            </a:r>
            <a:r>
              <a:rPr lang="en-US" b="1" dirty="0" err="1"/>
              <a:t>Terlipressin</a:t>
            </a:r>
            <a:endParaRPr lang="en-US" b="1" dirty="0"/>
          </a:p>
          <a:p>
            <a:pPr marL="0" indent="0">
              <a:buNone/>
            </a:pPr>
            <a:endParaRPr lang="en-US" b="1" dirty="0"/>
          </a:p>
          <a:p>
            <a:pPr marL="0" indent="0">
              <a:buNone/>
            </a:pPr>
            <a:r>
              <a:rPr lang="en-US" b="1" dirty="0"/>
              <a:t>Ceftriaxone</a:t>
            </a:r>
            <a:r>
              <a:rPr lang="en-US" dirty="0"/>
              <a:t> IV 2gm</a:t>
            </a:r>
          </a:p>
          <a:p>
            <a:pPr marL="0" indent="0">
              <a:buNone/>
            </a:pPr>
            <a:endParaRPr lang="en-US" dirty="0"/>
          </a:p>
          <a:p>
            <a:pPr marL="0" indent="0">
              <a:buNone/>
            </a:pPr>
            <a:r>
              <a:rPr lang="en-US" b="1" dirty="0"/>
              <a:t>Balloon tamponade- </a:t>
            </a:r>
          </a:p>
          <a:p>
            <a:pPr marL="0" indent="0">
              <a:buNone/>
            </a:pPr>
            <a:r>
              <a:rPr lang="en-US" b="0" dirty="0" err="1"/>
              <a:t>Sengstaken</a:t>
            </a:r>
            <a:r>
              <a:rPr lang="en-US" b="0" dirty="0"/>
              <a:t> Blakemore or Minnesota tube (not discussed here)</a:t>
            </a:r>
          </a:p>
          <a:p>
            <a:pPr marL="0" indent="0">
              <a:buNone/>
            </a:pPr>
            <a:r>
              <a:rPr lang="en-US" b="0" dirty="0"/>
              <a:t>Bottomline patient has to be intubated before inserting them as dire measure to save the patient</a:t>
            </a:r>
          </a:p>
          <a:p>
            <a:pPr marL="0" indent="0">
              <a:buNone/>
            </a:pPr>
            <a:r>
              <a:rPr lang="en-US" b="0" dirty="0"/>
              <a:t>See the section Blakemore tube placement- </a:t>
            </a:r>
            <a:r>
              <a:rPr lang="en-AU" dirty="0">
                <a:hlinkClick r:id="rId5"/>
              </a:rPr>
              <a:t>https://emcrit.org/ibcc/gi-bleeding/</a:t>
            </a:r>
            <a:endParaRPr lang="en-US" b="0" dirty="0"/>
          </a:p>
          <a:p>
            <a:pPr marL="0" indent="0">
              <a:buNone/>
            </a:pPr>
            <a:endParaRPr lang="en-US" dirty="0"/>
          </a:p>
          <a:p>
            <a:pPr marL="0" indent="0">
              <a:buNone/>
            </a:pPr>
            <a:r>
              <a:rPr lang="en-US" dirty="0"/>
              <a:t>Arrange transfer to SCGH- DW Gastro and AMU- for urgent gastroscopy</a:t>
            </a: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5"/>
          </p:nvPr>
        </p:nvSpPr>
        <p:spPr/>
        <p:txBody>
          <a:bodyPr/>
          <a:lstStyle/>
          <a:p>
            <a:fld id="{66E82807-549E-D848-8186-A568A3776B94}" type="slidenum">
              <a:rPr lang="en-US" smtClean="0"/>
              <a:t>3</a:t>
            </a:fld>
            <a:endParaRPr lang="en-US"/>
          </a:p>
        </p:txBody>
      </p:sp>
    </p:spTree>
    <p:extLst>
      <p:ext uri="{BB962C8B-B14F-4D97-AF65-F5344CB8AC3E}">
        <p14:creationId xmlns:p14="http://schemas.microsoft.com/office/powerpoint/2010/main" val="405578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hlinkClick r:id="rId3"/>
              </a:rPr>
              <a:t>http://www.aliem.com/upper-gastrointestinal-bleeding-treatment/</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ALIEM - </a:t>
            </a:r>
            <a:r>
              <a:rPr lang="en-AU" sz="1200" b="1" i="0" kern="1200" dirty="0">
                <a:solidFill>
                  <a:schemeClr val="tx1"/>
                </a:solidFill>
                <a:effectLst/>
                <a:latin typeface="+mn-lt"/>
                <a:ea typeface="+mn-ea"/>
                <a:cs typeface="+mn-cs"/>
              </a:rPr>
              <a:t>Upper Gastrointestinal Bleeding: Evidence-Based Treatment</a:t>
            </a:r>
          </a:p>
          <a:p>
            <a:endParaRPr lang="en-AU" dirty="0"/>
          </a:p>
          <a:p>
            <a:r>
              <a:rPr lang="en-AU" b="1" dirty="0"/>
              <a:t>PPI-</a:t>
            </a:r>
          </a:p>
          <a:p>
            <a:r>
              <a:rPr lang="en-AU" sz="1200" b="0" i="0" kern="1200" dirty="0">
                <a:solidFill>
                  <a:schemeClr val="tx1"/>
                </a:solidFill>
                <a:effectLst/>
                <a:latin typeface="+mn-lt"/>
                <a:ea typeface="+mn-ea"/>
                <a:cs typeface="+mn-cs"/>
              </a:rPr>
              <a:t>PPI treatment in undifferentiated UGIB does NOT improve mortality,* but in the subcategory of PUD may improve clinically relevant outcomes such as rebleeding and need for surgical intervention.</a:t>
            </a:r>
          </a:p>
          <a:p>
            <a:endParaRPr lang="en-AU" sz="1200" b="0" i="0" kern="1200" dirty="0">
              <a:solidFill>
                <a:schemeClr val="tx1"/>
              </a:solidFill>
              <a:effectLst/>
              <a:latin typeface="+mn-lt"/>
              <a:ea typeface="+mn-ea"/>
              <a:cs typeface="+mn-cs"/>
            </a:endParaRPr>
          </a:p>
          <a:p>
            <a:r>
              <a:rPr lang="en-AU" sz="1200" b="1" i="0" kern="1200" dirty="0" err="1">
                <a:solidFill>
                  <a:schemeClr val="tx1"/>
                </a:solidFill>
                <a:effectLst/>
                <a:latin typeface="+mn-lt"/>
                <a:ea typeface="+mn-ea"/>
                <a:cs typeface="+mn-cs"/>
              </a:rPr>
              <a:t>Octeotride</a:t>
            </a:r>
            <a:r>
              <a:rPr lang="en-AU" sz="1200" b="1" i="0" kern="1200" dirty="0">
                <a:solidFill>
                  <a:schemeClr val="tx1"/>
                </a:solidFill>
                <a:effectLst/>
                <a:latin typeface="+mn-lt"/>
                <a:ea typeface="+mn-ea"/>
                <a:cs typeface="+mn-cs"/>
              </a:rPr>
              <a:t>-</a:t>
            </a:r>
          </a:p>
          <a:p>
            <a:r>
              <a:rPr lang="en-AU" sz="1200" b="0" i="0" kern="1200" dirty="0">
                <a:solidFill>
                  <a:schemeClr val="tx1"/>
                </a:solidFill>
                <a:effectLst/>
                <a:latin typeface="+mn-lt"/>
                <a:ea typeface="+mn-ea"/>
                <a:cs typeface="+mn-cs"/>
              </a:rPr>
              <a:t>Somatostatin analogues DO NOT reduce mortality in UGIB from </a:t>
            </a:r>
            <a:r>
              <a:rPr lang="en-AU" sz="1200" b="0" i="0" kern="1200" dirty="0" err="1">
                <a:solidFill>
                  <a:schemeClr val="tx1"/>
                </a:solidFill>
                <a:effectLst/>
                <a:latin typeface="+mn-lt"/>
                <a:ea typeface="+mn-ea"/>
                <a:cs typeface="+mn-cs"/>
              </a:rPr>
              <a:t>esophageal</a:t>
            </a:r>
            <a:r>
              <a:rPr lang="en-AU" sz="1200" b="0" i="0" kern="1200" dirty="0">
                <a:solidFill>
                  <a:schemeClr val="tx1"/>
                </a:solidFill>
                <a:effectLst/>
                <a:latin typeface="+mn-lt"/>
                <a:ea typeface="+mn-ea"/>
                <a:cs typeface="+mn-cs"/>
              </a:rPr>
              <a:t> varices but may reduce bleeding when combined with endoscopy.</a:t>
            </a:r>
          </a:p>
          <a:p>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Ceftriaxone-</a:t>
            </a:r>
          </a:p>
          <a:p>
            <a:r>
              <a:rPr lang="en-AU" sz="1200" b="0" i="0" kern="1200" dirty="0">
                <a:solidFill>
                  <a:schemeClr val="tx1"/>
                </a:solidFill>
                <a:effectLst/>
                <a:latin typeface="+mn-lt"/>
                <a:ea typeface="+mn-ea"/>
                <a:cs typeface="+mn-cs"/>
              </a:rPr>
              <a:t>Prophylactic antibiotic use in patients with cirrhosis and UGIB significantly reduces bacterial infections, all-cause mortality, bacterial infection mortality, rebleeding events, and hospitalization length.</a:t>
            </a:r>
          </a:p>
          <a:p>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Blood transfusion-</a:t>
            </a:r>
          </a:p>
          <a:p>
            <a:r>
              <a:rPr lang="en-AU" sz="1200" b="0" i="0" kern="1200" dirty="0">
                <a:solidFill>
                  <a:schemeClr val="tx1"/>
                </a:solidFill>
                <a:effectLst/>
                <a:latin typeface="+mn-lt"/>
                <a:ea typeface="+mn-ea"/>
                <a:cs typeface="+mn-cs"/>
              </a:rPr>
              <a:t>A restrictive transfusion strategy significantly improves mortality in patients with acute UGIB.</a:t>
            </a:r>
          </a:p>
          <a:p>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Tranexamic acid- HALT IT trial-</a:t>
            </a:r>
          </a:p>
          <a:p>
            <a:r>
              <a:rPr lang="en-AU" sz="1200" b="0" i="0" kern="1200" dirty="0">
                <a:solidFill>
                  <a:schemeClr val="tx1"/>
                </a:solidFill>
                <a:effectLst/>
                <a:latin typeface="+mn-lt"/>
                <a:ea typeface="+mn-ea"/>
                <a:cs typeface="+mn-cs"/>
              </a:rPr>
              <a:t>We found that tranexamic acid did not reduce death from gastrointestinal bleeding. On the basis of our results, tranexamic acid should not be used for the treatment of gastrointestinal bleeding outside the context of a randomised trial.</a:t>
            </a:r>
            <a:endParaRPr lang="en-AU" sz="1200" b="1" i="0" kern="1200" dirty="0">
              <a:solidFill>
                <a:schemeClr val="tx1"/>
              </a:solidFill>
              <a:effectLst/>
              <a:latin typeface="+mn-lt"/>
              <a:ea typeface="+mn-ea"/>
              <a:cs typeface="+mn-cs"/>
            </a:endParaRPr>
          </a:p>
          <a:p>
            <a:endParaRPr lang="en-AU" sz="1200" b="1" i="0" kern="1200" dirty="0">
              <a:solidFill>
                <a:schemeClr val="tx1"/>
              </a:solidFill>
              <a:effectLst/>
              <a:latin typeface="+mn-lt"/>
              <a:ea typeface="+mn-ea"/>
              <a:cs typeface="+mn-cs"/>
            </a:endParaRPr>
          </a:p>
          <a:p>
            <a:endParaRPr lang="en-AU" sz="1200" b="1" i="0"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Effects of a high-dose 24-h infusion of tranexamic acid on death and thromboembolic events in patients with acute gastrointestinal bleeding (HALT-IT): an international randomised, double-blind, placebo-controlled trial</a:t>
            </a:r>
          </a:p>
          <a:p>
            <a:r>
              <a:rPr lang="en-AU" sz="1200" b="0" i="0" u="none" strike="noStrike" kern="1200" dirty="0">
                <a:solidFill>
                  <a:schemeClr val="tx1"/>
                </a:solidFill>
                <a:effectLst/>
                <a:latin typeface="+mn-lt"/>
                <a:ea typeface="+mn-ea"/>
                <a:cs typeface="+mn-cs"/>
                <a:hlinkClick r:id="rId4"/>
              </a:rPr>
              <a:t>The HALT-IT Trial Collaborators</a:t>
            </a:r>
            <a:r>
              <a:rPr lang="en-AU" sz="1200" b="0" i="0" kern="1200" dirty="0">
                <a:solidFill>
                  <a:schemeClr val="tx1"/>
                </a:solidFill>
                <a:effectLst/>
                <a:latin typeface="+mn-lt"/>
                <a:ea typeface="+mn-ea"/>
                <a:cs typeface="+mn-cs"/>
              </a:rPr>
              <a:t> </a:t>
            </a:r>
          </a:p>
          <a:p>
            <a:endParaRPr lang="en-US" b="1" dirty="0"/>
          </a:p>
        </p:txBody>
      </p:sp>
      <p:sp>
        <p:nvSpPr>
          <p:cNvPr id="4" name="Slide Number Placeholder 3"/>
          <p:cNvSpPr>
            <a:spLocks noGrp="1"/>
          </p:cNvSpPr>
          <p:nvPr>
            <p:ph type="sldNum" sz="quarter" idx="5"/>
          </p:nvPr>
        </p:nvSpPr>
        <p:spPr/>
        <p:txBody>
          <a:bodyPr/>
          <a:lstStyle/>
          <a:p>
            <a:fld id="{66E82807-549E-D848-8186-A568A3776B94}" type="slidenum">
              <a:rPr lang="en-US" smtClean="0"/>
              <a:t>4</a:t>
            </a:fld>
            <a:endParaRPr lang="en-US"/>
          </a:p>
        </p:txBody>
      </p:sp>
    </p:spTree>
    <p:extLst>
      <p:ext uri="{BB962C8B-B14F-4D97-AF65-F5344CB8AC3E}">
        <p14:creationId xmlns:p14="http://schemas.microsoft.com/office/powerpoint/2010/main" val="2837684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hlinkClick r:id="rId3"/>
              </a:rPr>
              <a:t>https://transfusion.com.au/disease_therapeutics/transfusion</a:t>
            </a:r>
            <a:endParaRPr lang="en-AU" dirty="0"/>
          </a:p>
          <a:p>
            <a:endParaRPr lang="en-AU" sz="1200" b="1"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Massive transfusion is defined as-</a:t>
            </a:r>
          </a:p>
          <a:p>
            <a:r>
              <a:rPr lang="en-AU" sz="1200" b="0" i="0" kern="1200" dirty="0">
                <a:solidFill>
                  <a:schemeClr val="tx1"/>
                </a:solidFill>
                <a:effectLst/>
                <a:latin typeface="+mn-lt"/>
                <a:ea typeface="+mn-ea"/>
                <a:cs typeface="+mn-cs"/>
              </a:rPr>
              <a:t>Replacement of &gt;1 blood volume in 24 hours, or</a:t>
            </a:r>
          </a:p>
          <a:p>
            <a:r>
              <a:rPr lang="en-AU" sz="1200" b="0" i="0" kern="1200" dirty="0">
                <a:solidFill>
                  <a:schemeClr val="tx1"/>
                </a:solidFill>
                <a:effectLst/>
                <a:latin typeface="+mn-lt"/>
                <a:ea typeface="+mn-ea"/>
                <a:cs typeface="+mn-cs"/>
              </a:rPr>
              <a:t>&gt;50% of blood volume in 4 hours (adult blood volume is approximately 70 mL/kg), or</a:t>
            </a:r>
          </a:p>
          <a:p>
            <a:endParaRPr lang="en-AU" sz="1200" b="0" i="0"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in children:  transfusion of &gt;40 mL/kg (blood volume in children over 1 month old is approximately 80 mL/kg)</a:t>
            </a:r>
          </a:p>
          <a:p>
            <a:endParaRPr lang="en-AU" sz="1200" b="0" i="0"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A Massive Transfusion Protocol should be used in critically bleeding patients anticipated to require massive transfusion</a:t>
            </a:r>
          </a:p>
          <a:p>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Components-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Blood/platelets/FFP 1/1/1 and tranexamic acid</a:t>
            </a:r>
            <a:br>
              <a:rPr lang="en-AU" sz="1200" kern="1200" dirty="0">
                <a:solidFill>
                  <a:schemeClr val="tx1"/>
                </a:solidFill>
                <a:effectLst/>
                <a:latin typeface="+mn-lt"/>
                <a:ea typeface="+mn-ea"/>
                <a:cs typeface="+mn-cs"/>
              </a:rPr>
            </a:br>
            <a:endParaRPr lang="en-US" dirty="0"/>
          </a:p>
          <a:p>
            <a:r>
              <a:rPr lang="en-AU" sz="1200" b="0" i="0" kern="1200" dirty="0">
                <a:solidFill>
                  <a:schemeClr val="tx1"/>
                </a:solidFill>
                <a:effectLst/>
                <a:latin typeface="+mn-lt"/>
                <a:ea typeface="+mn-ea"/>
                <a:cs typeface="+mn-cs"/>
              </a:rPr>
              <a:t>Check these parameters early and frequently (e.g. every 30-60 minutes while massive transfusion is ongoing)</a:t>
            </a:r>
          </a:p>
          <a:p>
            <a:r>
              <a:rPr lang="en-AU" b="1" dirty="0">
                <a:effectLst/>
              </a:rPr>
              <a:t>Parameters Values to aim for-</a:t>
            </a:r>
          </a:p>
          <a:p>
            <a:pPr marL="171450" indent="-171450">
              <a:buFont typeface="Arial" panose="020B0604020202020204" pitchFamily="34" charset="0"/>
              <a:buChar char="•"/>
            </a:pPr>
            <a:r>
              <a:rPr lang="en-AU" dirty="0">
                <a:effectLst/>
              </a:rPr>
              <a:t>Temperature&gt;35 °C</a:t>
            </a:r>
          </a:p>
          <a:p>
            <a:pPr marL="171450" indent="-171450">
              <a:buFont typeface="Arial" panose="020B0604020202020204" pitchFamily="34" charset="0"/>
              <a:buChar char="•"/>
            </a:pPr>
            <a:r>
              <a:rPr lang="en-AU" dirty="0">
                <a:effectLst/>
              </a:rPr>
              <a:t>Acid-base status- pH &gt;7.2, base excess &lt;–6, </a:t>
            </a:r>
          </a:p>
          <a:p>
            <a:pPr marL="171450" indent="-171450">
              <a:buFont typeface="Arial" panose="020B0604020202020204" pitchFamily="34" charset="0"/>
              <a:buChar char="•"/>
            </a:pPr>
            <a:r>
              <a:rPr lang="en-AU" dirty="0">
                <a:effectLst/>
              </a:rPr>
              <a:t>lactate &lt;4 mmol/L</a:t>
            </a:r>
          </a:p>
          <a:p>
            <a:pPr marL="171450" indent="-171450">
              <a:buFont typeface="Arial" panose="020B0604020202020204" pitchFamily="34" charset="0"/>
              <a:buChar char="•"/>
            </a:pPr>
            <a:r>
              <a:rPr lang="en-AU" dirty="0">
                <a:effectLst/>
              </a:rPr>
              <a:t>Ionised calcium (Ca)&gt;1.1 mmol/L</a:t>
            </a:r>
          </a:p>
          <a:p>
            <a:pPr marL="171450" indent="-171450">
              <a:buFont typeface="Arial" panose="020B0604020202020204" pitchFamily="34" charset="0"/>
              <a:buChar char="•"/>
            </a:pPr>
            <a:r>
              <a:rPr lang="en-AU" dirty="0">
                <a:effectLst/>
              </a:rPr>
              <a:t>Haemoglobin (Hb)This should not be used alone as transfusion trigger; and, should be interpreted in context with haemodynamic status, organ &amp; tissue perfusion.</a:t>
            </a:r>
          </a:p>
          <a:p>
            <a:pPr marL="171450" indent="-171450">
              <a:buFont typeface="Arial" panose="020B0604020202020204" pitchFamily="34" charset="0"/>
              <a:buChar char="•"/>
            </a:pPr>
            <a:r>
              <a:rPr lang="en-AU" dirty="0">
                <a:effectLst/>
              </a:rPr>
              <a:t>Platelet (</a:t>
            </a:r>
            <a:r>
              <a:rPr lang="en-AU" dirty="0" err="1">
                <a:effectLst/>
              </a:rPr>
              <a:t>Plt</a:t>
            </a:r>
            <a:r>
              <a:rPr lang="en-AU" dirty="0">
                <a:effectLst/>
              </a:rPr>
              <a:t>)≥ 50 x 10^9 /L (&gt;100 x 10^9 if head injury/ intracranial haemorrhage)</a:t>
            </a:r>
          </a:p>
          <a:p>
            <a:pPr marL="171450" indent="-171450">
              <a:buFont typeface="Arial" panose="020B0604020202020204" pitchFamily="34" charset="0"/>
              <a:buChar char="•"/>
            </a:pPr>
            <a:r>
              <a:rPr lang="en-AU" dirty="0">
                <a:effectLst/>
              </a:rPr>
              <a:t>PT/APTT≤ 1.5x of normal</a:t>
            </a:r>
          </a:p>
          <a:p>
            <a:pPr marL="171450" indent="-171450">
              <a:buFont typeface="Arial" panose="020B0604020202020204" pitchFamily="34" charset="0"/>
              <a:buChar char="•"/>
            </a:pPr>
            <a:r>
              <a:rPr lang="en-AU" dirty="0">
                <a:effectLst/>
              </a:rPr>
              <a:t>Fibrinogen≥ 1.0 g/L</a:t>
            </a:r>
            <a:endParaRPr lang="en-US" dirty="0"/>
          </a:p>
          <a:p>
            <a:endParaRPr lang="en-US" dirty="0"/>
          </a:p>
        </p:txBody>
      </p:sp>
      <p:sp>
        <p:nvSpPr>
          <p:cNvPr id="4" name="Slide Number Placeholder 3"/>
          <p:cNvSpPr>
            <a:spLocks noGrp="1"/>
          </p:cNvSpPr>
          <p:nvPr>
            <p:ph type="sldNum" sz="quarter" idx="5"/>
          </p:nvPr>
        </p:nvSpPr>
        <p:spPr/>
        <p:txBody>
          <a:bodyPr/>
          <a:lstStyle/>
          <a:p>
            <a:fld id="{66E82807-549E-D848-8186-A568A3776B94}" type="slidenum">
              <a:rPr lang="en-US" smtClean="0"/>
              <a:t>5</a:t>
            </a:fld>
            <a:endParaRPr lang="en-US"/>
          </a:p>
        </p:txBody>
      </p:sp>
    </p:spTree>
    <p:extLst>
      <p:ext uri="{BB962C8B-B14F-4D97-AF65-F5344CB8AC3E}">
        <p14:creationId xmlns:p14="http://schemas.microsoft.com/office/powerpoint/2010/main" val="4069702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Issues- Unstable patient- significant risk of further bleeding, needs to go to a tertiary center urgently, may need endoscopy in theatre rather than gastro suite.</a:t>
            </a:r>
          </a:p>
          <a:p>
            <a:endParaRPr lang="en-US" dirty="0"/>
          </a:p>
          <a:p>
            <a:r>
              <a:rPr lang="en-US" dirty="0"/>
              <a:t>Poor advise from the AMU registrar-</a:t>
            </a:r>
          </a:p>
          <a:p>
            <a:r>
              <a:rPr lang="en-US" dirty="0"/>
              <a:t>Further call the gastro- to understand his/her perspective. Clearly communicate your concern and need for urgent transfer. </a:t>
            </a:r>
          </a:p>
          <a:p>
            <a:r>
              <a:rPr lang="en-US" dirty="0"/>
              <a:t>If fails, then escalate to the ED consultant and AMU/ gastro consultant</a:t>
            </a:r>
          </a:p>
          <a:p>
            <a:r>
              <a:rPr lang="en-US" dirty="0"/>
              <a:t>Arrange priority transfer</a:t>
            </a:r>
          </a:p>
          <a:p>
            <a:endParaRPr lang="en-US" dirty="0"/>
          </a:p>
        </p:txBody>
      </p:sp>
      <p:sp>
        <p:nvSpPr>
          <p:cNvPr id="4" name="Slide Number Placeholder 3"/>
          <p:cNvSpPr>
            <a:spLocks noGrp="1"/>
          </p:cNvSpPr>
          <p:nvPr>
            <p:ph type="sldNum" sz="quarter" idx="5"/>
          </p:nvPr>
        </p:nvSpPr>
        <p:spPr/>
        <p:txBody>
          <a:bodyPr/>
          <a:lstStyle/>
          <a:p>
            <a:fld id="{66E82807-549E-D848-8186-A568A3776B94}" type="slidenum">
              <a:rPr lang="en-US" smtClean="0"/>
              <a:t>6</a:t>
            </a:fld>
            <a:endParaRPr lang="en-US"/>
          </a:p>
        </p:txBody>
      </p:sp>
    </p:spTree>
    <p:extLst>
      <p:ext uri="{BB962C8B-B14F-4D97-AF65-F5344CB8AC3E}">
        <p14:creationId xmlns:p14="http://schemas.microsoft.com/office/powerpoint/2010/main" val="295287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6E82807-549E-D848-8186-A568A3776B94}" type="slidenum">
              <a:rPr lang="en-US" smtClean="0"/>
              <a:t>8</a:t>
            </a:fld>
            <a:endParaRPr lang="en-US"/>
          </a:p>
        </p:txBody>
      </p:sp>
    </p:spTree>
    <p:extLst>
      <p:ext uri="{BB962C8B-B14F-4D97-AF65-F5344CB8AC3E}">
        <p14:creationId xmlns:p14="http://schemas.microsoft.com/office/powerpoint/2010/main" val="3946459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6B1A4-BF86-7449-91EC-DBF6471D2F4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CD855B6-39FD-694D-955B-8F2E1E12D8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CE884C9-BAD4-E741-AB19-6661524734B7}"/>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5" name="Footer Placeholder 4">
            <a:extLst>
              <a:ext uri="{FF2B5EF4-FFF2-40B4-BE49-F238E27FC236}">
                <a16:creationId xmlns:a16="http://schemas.microsoft.com/office/drawing/2014/main" id="{EABB5EDA-224F-5247-957A-F2A66FD87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05753-F927-8145-8045-AEF12BB2A1A2}"/>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3235102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1439-9E44-C345-94A5-515C3BF0230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29D43F6-BBA0-1D43-AC5E-629D89293AA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06ACE4-7D57-E546-8724-3F58635327D7}"/>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5" name="Footer Placeholder 4">
            <a:extLst>
              <a:ext uri="{FF2B5EF4-FFF2-40B4-BE49-F238E27FC236}">
                <a16:creationId xmlns:a16="http://schemas.microsoft.com/office/drawing/2014/main" id="{D9363F9E-5C1C-9B48-8930-60B9C3737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635F2-CA3D-7244-AD24-A03EEA1CFE3C}"/>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282966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CF014-D42F-C94C-8116-45E76D71705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108379C-2CD0-D14F-A626-29B8356647B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D52AFEA-8D6E-E34D-8E58-22FB575D7E47}"/>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5" name="Footer Placeholder 4">
            <a:extLst>
              <a:ext uri="{FF2B5EF4-FFF2-40B4-BE49-F238E27FC236}">
                <a16:creationId xmlns:a16="http://schemas.microsoft.com/office/drawing/2014/main" id="{CF9EF306-5A34-9843-AFA0-8695C89C9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AE0627-7DD6-3147-9C2E-E3DA5DBE4C12}"/>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1984927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D5156-2018-1545-8C3C-F4FF4F3E61C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DC467C0-20A2-764E-BBD5-AD84B943F1D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D93550-3BCF-0445-8DE4-D68C16D4FC71}"/>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5" name="Footer Placeholder 4">
            <a:extLst>
              <a:ext uri="{FF2B5EF4-FFF2-40B4-BE49-F238E27FC236}">
                <a16:creationId xmlns:a16="http://schemas.microsoft.com/office/drawing/2014/main" id="{3A64C06B-C1D9-6A4C-A15F-640535283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A1E57-F094-3043-BE1F-49B1FBBB77B0}"/>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132387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4C49-BA01-5341-A197-B600956915A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2C5680F-9068-ED47-B457-9E3D72EA20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6380B8E-140B-7B4C-AE5A-C062E1E7A6B9}"/>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5" name="Footer Placeholder 4">
            <a:extLst>
              <a:ext uri="{FF2B5EF4-FFF2-40B4-BE49-F238E27FC236}">
                <a16:creationId xmlns:a16="http://schemas.microsoft.com/office/drawing/2014/main" id="{C01C3043-85A9-034B-89BE-D0DDBF9CD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B8466-3067-2A41-93EF-09396AFB8146}"/>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4221174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66E57-BF50-1847-B8CA-BFA286A713B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4E569C9-6C06-8F46-B9E6-1D0F7626FD8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39AFE94-B2E8-EB4B-8598-CB56F78950A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DEFF0F1-A8A9-9F49-94B2-78EC4005D872}"/>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6" name="Footer Placeholder 5">
            <a:extLst>
              <a:ext uri="{FF2B5EF4-FFF2-40B4-BE49-F238E27FC236}">
                <a16:creationId xmlns:a16="http://schemas.microsoft.com/office/drawing/2014/main" id="{007479B8-4782-DC45-B761-9F4218EAC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DF1E9F-EA84-0045-9581-FD857F3A322A}"/>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297008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361BB-7B31-1E49-B171-95FE54D88FF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D304BFA-E957-E941-911B-E2BCA4A600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F33BA11-2EB8-5542-912C-54BF8DCAC0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F42CD0D-FA7C-CD44-A7D3-8F890393A5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73E0395-B112-B94F-9503-55496ACB8F8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A6D1C9B-5EA6-BF47-A9A4-56154CCEBD77}"/>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8" name="Footer Placeholder 7">
            <a:extLst>
              <a:ext uri="{FF2B5EF4-FFF2-40B4-BE49-F238E27FC236}">
                <a16:creationId xmlns:a16="http://schemas.microsoft.com/office/drawing/2014/main" id="{5B3D5A80-1B40-CD43-9F0D-2B7DA61673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077098-F66C-5D47-B384-69F18B913955}"/>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321562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B8DE6-7D91-384F-A60F-21B5B4350E8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A9B029B-4362-D942-8C5F-6F0641FC85C8}"/>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4" name="Footer Placeholder 3">
            <a:extLst>
              <a:ext uri="{FF2B5EF4-FFF2-40B4-BE49-F238E27FC236}">
                <a16:creationId xmlns:a16="http://schemas.microsoft.com/office/drawing/2014/main" id="{2225B18E-139B-CF4D-BEA0-32FA1F0EC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3AE30C-DBB5-824C-A487-D860BFF39EBB}"/>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282256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A0BCE4-1ED0-3045-BCC2-6E68DE6A9969}"/>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3" name="Footer Placeholder 2">
            <a:extLst>
              <a:ext uri="{FF2B5EF4-FFF2-40B4-BE49-F238E27FC236}">
                <a16:creationId xmlns:a16="http://schemas.microsoft.com/office/drawing/2014/main" id="{842663A6-F421-934E-BDBE-3966D3D5FC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8685D6-C393-244C-9629-5390869F6D49}"/>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257217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806CB-4B45-D941-8129-D5D6334523E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6335E27-4670-2344-A815-C052FD0ABA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2B155A6-A747-BA44-A39A-6939710A6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0E4D83A-4C74-8248-B770-357920C80B3D}"/>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6" name="Footer Placeholder 5">
            <a:extLst>
              <a:ext uri="{FF2B5EF4-FFF2-40B4-BE49-F238E27FC236}">
                <a16:creationId xmlns:a16="http://schemas.microsoft.com/office/drawing/2014/main" id="{3A46DE55-9F0C-3B4B-B180-FFD5E984D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B59AAF-4D30-5E42-AE71-091A415E3D62}"/>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243263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31517-BECB-A34D-BEDF-78EA89AC25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7AD7939-4657-B74D-AF76-8E2971E5B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73E38E-7D3D-0F4F-9F5B-87EBBDF85C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B49238-DE12-1C43-A4E8-61BA7067CA4B}"/>
              </a:ext>
            </a:extLst>
          </p:cNvPr>
          <p:cNvSpPr>
            <a:spLocks noGrp="1"/>
          </p:cNvSpPr>
          <p:nvPr>
            <p:ph type="dt" sz="half" idx="10"/>
          </p:nvPr>
        </p:nvSpPr>
        <p:spPr/>
        <p:txBody>
          <a:bodyPr/>
          <a:lstStyle/>
          <a:p>
            <a:fld id="{A3C4CF54-F98D-CD48-BEBE-055555AB0411}" type="datetimeFigureOut">
              <a:rPr lang="en-US" smtClean="0"/>
              <a:t>6/24/20</a:t>
            </a:fld>
            <a:endParaRPr lang="en-US"/>
          </a:p>
        </p:txBody>
      </p:sp>
      <p:sp>
        <p:nvSpPr>
          <p:cNvPr id="6" name="Footer Placeholder 5">
            <a:extLst>
              <a:ext uri="{FF2B5EF4-FFF2-40B4-BE49-F238E27FC236}">
                <a16:creationId xmlns:a16="http://schemas.microsoft.com/office/drawing/2014/main" id="{A713EF2B-D54F-7C42-9BBB-0BCABB3AF0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43C-E6C8-654E-A07D-CCC39B1CC32E}"/>
              </a:ext>
            </a:extLst>
          </p:cNvPr>
          <p:cNvSpPr>
            <a:spLocks noGrp="1"/>
          </p:cNvSpPr>
          <p:nvPr>
            <p:ph type="sldNum" sz="quarter" idx="12"/>
          </p:nvPr>
        </p:nvSpPr>
        <p:spPr/>
        <p:txBody>
          <a:bodyPr/>
          <a:lstStyle/>
          <a:p>
            <a:fld id="{916826BB-5AC3-084A-8AC5-41982B14ACFA}" type="slidenum">
              <a:rPr lang="en-US" smtClean="0"/>
              <a:t>‹#›</a:t>
            </a:fld>
            <a:endParaRPr lang="en-US"/>
          </a:p>
        </p:txBody>
      </p:sp>
    </p:spTree>
    <p:extLst>
      <p:ext uri="{BB962C8B-B14F-4D97-AF65-F5344CB8AC3E}">
        <p14:creationId xmlns:p14="http://schemas.microsoft.com/office/powerpoint/2010/main" val="3923286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015154-0FA8-A54B-99D1-F90C54BA4A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5286DE6-BD0F-6946-9922-2D638EEE8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A5656DC-23DE-7548-B595-E52CFBDBAE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4CF54-F98D-CD48-BEBE-055555AB0411}" type="datetimeFigureOut">
              <a:rPr lang="en-US" smtClean="0"/>
              <a:t>6/24/20</a:t>
            </a:fld>
            <a:endParaRPr lang="en-US"/>
          </a:p>
        </p:txBody>
      </p:sp>
      <p:sp>
        <p:nvSpPr>
          <p:cNvPr id="5" name="Footer Placeholder 4">
            <a:extLst>
              <a:ext uri="{FF2B5EF4-FFF2-40B4-BE49-F238E27FC236}">
                <a16:creationId xmlns:a16="http://schemas.microsoft.com/office/drawing/2014/main" id="{7EDA3DF3-F90C-A54C-BCFD-019E31CAC1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76DF4F-A81A-9849-8E20-050DA0C0F1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826BB-5AC3-084A-8AC5-41982B14ACFA}" type="slidenum">
              <a:rPr lang="en-US" smtClean="0"/>
              <a:t>‹#›</a:t>
            </a:fld>
            <a:endParaRPr lang="en-US"/>
          </a:p>
        </p:txBody>
      </p:sp>
    </p:spTree>
    <p:extLst>
      <p:ext uri="{BB962C8B-B14F-4D97-AF65-F5344CB8AC3E}">
        <p14:creationId xmlns:p14="http://schemas.microsoft.com/office/powerpoint/2010/main" val="1544037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ebelem.com/tag/upper-gastrointestinal-hemorrhage/" TargetMode="External"/><Relationship Id="rId7" Type="http://schemas.openxmlformats.org/officeDocument/2006/relationships/hyperlink" Target="https://www.thelancet.com/journals/lancet/article/PIIS0140-6736(20)30848-5/fulltext" TargetMode="External"/><Relationship Id="rId2" Type="http://schemas.openxmlformats.org/officeDocument/2006/relationships/hyperlink" Target="https://emcrit.org/ibcc/gi-bleeding/" TargetMode="External"/><Relationship Id="rId1" Type="http://schemas.openxmlformats.org/officeDocument/2006/relationships/slideLayout" Target="../slideLayouts/slideLayout2.xml"/><Relationship Id="rId6" Type="http://schemas.openxmlformats.org/officeDocument/2006/relationships/hyperlink" Target="https://transfusion.com.au/disease_therapeutics/transfusion" TargetMode="External"/><Relationship Id="rId5" Type="http://schemas.openxmlformats.org/officeDocument/2006/relationships/hyperlink" Target="https://litfl.com/massive-transfusion-protocol/" TargetMode="External"/><Relationship Id="rId4" Type="http://schemas.openxmlformats.org/officeDocument/2006/relationships/hyperlink" Target="http://www.aliem.com/upper-gastrointestinal-bleeding-treatmen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shpublications.org/hematology/article/2015/1/243/20682/Coagulopathy-in-liver-disease-a-balancing-ac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ncbi.nlm.nih.gov/pubmed/?term=Harrison%20MF%5BAuthor%5D&amp;cauthor=true&amp;cauthor_uid=3020250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2D622-2288-4F4D-AB34-32E04E2F4941}"/>
              </a:ext>
            </a:extLst>
          </p:cNvPr>
          <p:cNvSpPr>
            <a:spLocks noGrp="1"/>
          </p:cNvSpPr>
          <p:nvPr>
            <p:ph type="ctrTitle"/>
          </p:nvPr>
        </p:nvSpPr>
        <p:spPr/>
        <p:txBody>
          <a:bodyPr/>
          <a:lstStyle/>
          <a:p>
            <a:r>
              <a:rPr lang="en-US" dirty="0"/>
              <a:t>Case of the week</a:t>
            </a:r>
          </a:p>
        </p:txBody>
      </p:sp>
      <p:sp>
        <p:nvSpPr>
          <p:cNvPr id="3" name="Subtitle 2">
            <a:extLst>
              <a:ext uri="{FF2B5EF4-FFF2-40B4-BE49-F238E27FC236}">
                <a16:creationId xmlns:a16="http://schemas.microsoft.com/office/drawing/2014/main" id="{32EB6F17-FFF3-194D-8026-324F95FDD150}"/>
              </a:ext>
            </a:extLst>
          </p:cNvPr>
          <p:cNvSpPr>
            <a:spLocks noGrp="1"/>
          </p:cNvSpPr>
          <p:nvPr>
            <p:ph type="subTitle" idx="1"/>
          </p:nvPr>
        </p:nvSpPr>
        <p:spPr/>
        <p:txBody>
          <a:bodyPr/>
          <a:lstStyle/>
          <a:p>
            <a:r>
              <a:rPr lang="en-US" dirty="0"/>
              <a:t>24/06/2020</a:t>
            </a:r>
          </a:p>
        </p:txBody>
      </p:sp>
    </p:spTree>
    <p:extLst>
      <p:ext uri="{BB962C8B-B14F-4D97-AF65-F5344CB8AC3E}">
        <p14:creationId xmlns:p14="http://schemas.microsoft.com/office/powerpoint/2010/main" val="3747739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5C6D90-1CA0-5746-9C4B-2A1B7CED2F6E}"/>
              </a:ext>
            </a:extLst>
          </p:cNvPr>
          <p:cNvSpPr>
            <a:spLocks noGrp="1"/>
          </p:cNvSpPr>
          <p:nvPr>
            <p:ph idx="1"/>
          </p:nvPr>
        </p:nvSpPr>
        <p:spPr/>
        <p:txBody>
          <a:bodyPr/>
          <a:lstStyle/>
          <a:p>
            <a:pPr marL="0" indent="0">
              <a:buNone/>
            </a:pPr>
            <a:r>
              <a:rPr lang="en-US" dirty="0"/>
              <a:t>Time- 0100</a:t>
            </a:r>
          </a:p>
          <a:p>
            <a:pPr marL="0" indent="0">
              <a:buNone/>
            </a:pPr>
            <a:r>
              <a:rPr lang="en-US" dirty="0"/>
              <a:t>A 55-year-old man brought in by ambulance with history of hematemesis.</a:t>
            </a:r>
          </a:p>
          <a:p>
            <a:pPr marL="0" indent="0">
              <a:buNone/>
            </a:pPr>
            <a:r>
              <a:rPr lang="en-US" dirty="0"/>
              <a:t>His initial vitals are-</a:t>
            </a:r>
          </a:p>
          <a:p>
            <a:pPr marL="0" indent="0">
              <a:buNone/>
            </a:pPr>
            <a:r>
              <a:rPr lang="en-US" dirty="0"/>
              <a:t>GCS15, Pulse- 125, BP- 110/70, </a:t>
            </a:r>
            <a:r>
              <a:rPr lang="en-US" dirty="0" err="1"/>
              <a:t>Sats</a:t>
            </a:r>
            <a:r>
              <a:rPr lang="en-US" dirty="0"/>
              <a:t>- 97%, Temp- 36.5</a:t>
            </a:r>
          </a:p>
          <a:p>
            <a:pPr marL="0" indent="0">
              <a:buNone/>
            </a:pPr>
            <a:endParaRPr lang="en-US" dirty="0"/>
          </a:p>
          <a:p>
            <a:r>
              <a:rPr lang="en-US" dirty="0"/>
              <a:t>Outline your assessment of this patient?</a:t>
            </a:r>
          </a:p>
        </p:txBody>
      </p:sp>
    </p:spTree>
    <p:extLst>
      <p:ext uri="{BB962C8B-B14F-4D97-AF65-F5344CB8AC3E}">
        <p14:creationId xmlns:p14="http://schemas.microsoft.com/office/powerpoint/2010/main" val="147205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91A27-20F9-2B44-B470-26E16EF9E6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EC9D67-7FFA-9643-8784-3D15E3BDA9D5}"/>
              </a:ext>
            </a:extLst>
          </p:cNvPr>
          <p:cNvSpPr>
            <a:spLocks noGrp="1"/>
          </p:cNvSpPr>
          <p:nvPr>
            <p:ph idx="1"/>
          </p:nvPr>
        </p:nvSpPr>
        <p:spPr/>
        <p:txBody>
          <a:bodyPr/>
          <a:lstStyle/>
          <a:p>
            <a:pPr marL="0" indent="0">
              <a:buNone/>
            </a:pPr>
            <a:r>
              <a:rPr lang="en-US" dirty="0"/>
              <a:t>Pertinent features of your assessment are as follows-</a:t>
            </a:r>
          </a:p>
          <a:p>
            <a:pPr marL="0" indent="0">
              <a:buNone/>
            </a:pPr>
            <a:endParaRPr lang="en-US" dirty="0"/>
          </a:p>
          <a:p>
            <a:r>
              <a:rPr lang="en-US" dirty="0"/>
              <a:t>History of long-term alcohol abuse and signs of chronic liver disease</a:t>
            </a:r>
          </a:p>
          <a:p>
            <a:r>
              <a:rPr lang="en-US" dirty="0"/>
              <a:t>Vitals are now, P-125, BP- 100/60, Sats-98%, Temp-36.5</a:t>
            </a:r>
          </a:p>
          <a:p>
            <a:r>
              <a:rPr lang="en-US" dirty="0"/>
              <a:t>Cool, clammy peripheries</a:t>
            </a:r>
          </a:p>
          <a:p>
            <a:endParaRPr lang="en-US" dirty="0"/>
          </a:p>
          <a:p>
            <a:r>
              <a:rPr lang="en-US" dirty="0"/>
              <a:t>How will you manage the patient?</a:t>
            </a:r>
          </a:p>
          <a:p>
            <a:endParaRPr lang="en-US" dirty="0"/>
          </a:p>
        </p:txBody>
      </p:sp>
    </p:spTree>
    <p:extLst>
      <p:ext uri="{BB962C8B-B14F-4D97-AF65-F5344CB8AC3E}">
        <p14:creationId xmlns:p14="http://schemas.microsoft.com/office/powerpoint/2010/main" val="551566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DB64C-57FC-7D4E-9AC9-1474CE076D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CFD756-F849-D74A-9075-3F2EC86DFFDA}"/>
              </a:ext>
            </a:extLst>
          </p:cNvPr>
          <p:cNvSpPr>
            <a:spLocks noGrp="1"/>
          </p:cNvSpPr>
          <p:nvPr>
            <p:ph idx="1"/>
          </p:nvPr>
        </p:nvSpPr>
        <p:spPr/>
        <p:txBody>
          <a:bodyPr/>
          <a:lstStyle/>
          <a:p>
            <a:endParaRPr lang="en-US" dirty="0"/>
          </a:p>
          <a:p>
            <a:endParaRPr lang="en-US" dirty="0"/>
          </a:p>
          <a:p>
            <a:r>
              <a:rPr lang="en-US" dirty="0"/>
              <a:t>Discuss the evidences around the treatment of upper GI bleeding?</a:t>
            </a:r>
          </a:p>
        </p:txBody>
      </p:sp>
    </p:spTree>
    <p:extLst>
      <p:ext uri="{BB962C8B-B14F-4D97-AF65-F5344CB8AC3E}">
        <p14:creationId xmlns:p14="http://schemas.microsoft.com/office/powerpoint/2010/main" val="902285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B8600-6500-0A43-99B6-1AE8DCCD96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D97301-C57B-1B42-8E63-BDBB42C1235A}"/>
              </a:ext>
            </a:extLst>
          </p:cNvPr>
          <p:cNvSpPr>
            <a:spLocks noGrp="1"/>
          </p:cNvSpPr>
          <p:nvPr>
            <p:ph idx="1"/>
          </p:nvPr>
        </p:nvSpPr>
        <p:spPr/>
        <p:txBody>
          <a:bodyPr/>
          <a:lstStyle/>
          <a:p>
            <a:r>
              <a:rPr lang="en-US" dirty="0"/>
              <a:t>While treating him in ED, patient has a further large hematemesis and become drowsy with a blood pressure of 70 systolic. </a:t>
            </a:r>
          </a:p>
          <a:p>
            <a:r>
              <a:rPr lang="en-US" dirty="0"/>
              <a:t>You have decided to activate critical bleeding protocol of the hospital.</a:t>
            </a:r>
          </a:p>
          <a:p>
            <a:endParaRPr lang="en-US" dirty="0"/>
          </a:p>
          <a:p>
            <a:r>
              <a:rPr lang="en-US" dirty="0"/>
              <a:t>What are the principles of massive transfusion in hemorrhagic shock?</a:t>
            </a:r>
          </a:p>
        </p:txBody>
      </p:sp>
    </p:spTree>
    <p:extLst>
      <p:ext uri="{BB962C8B-B14F-4D97-AF65-F5344CB8AC3E}">
        <p14:creationId xmlns:p14="http://schemas.microsoft.com/office/powerpoint/2010/main" val="3972393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EE4D-A255-6E48-B00B-7F6E6C52D3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155497-620F-774D-A383-8ED8697B250A}"/>
              </a:ext>
            </a:extLst>
          </p:cNvPr>
          <p:cNvSpPr>
            <a:spLocks noGrp="1"/>
          </p:cNvSpPr>
          <p:nvPr>
            <p:ph idx="1"/>
          </p:nvPr>
        </p:nvSpPr>
        <p:spPr/>
        <p:txBody>
          <a:bodyPr/>
          <a:lstStyle/>
          <a:p>
            <a:pPr marL="0" indent="0">
              <a:buNone/>
            </a:pPr>
            <a:r>
              <a:rPr lang="en-US" dirty="0"/>
              <a:t>Gastro team in SCGH has accepted the patient care. While referring the patient to AMU, the medical registrar advised your RMO colleague to transfer the patient after 7 am as there is no bed in the hospital.</a:t>
            </a:r>
          </a:p>
          <a:p>
            <a:pPr marL="0" indent="0">
              <a:buNone/>
            </a:pPr>
            <a:endParaRPr lang="en-US" dirty="0"/>
          </a:p>
          <a:p>
            <a:pPr marL="0" indent="0">
              <a:buNone/>
            </a:pPr>
            <a:r>
              <a:rPr lang="en-US" dirty="0"/>
              <a:t>Outline your response to this situation?</a:t>
            </a:r>
          </a:p>
        </p:txBody>
      </p:sp>
    </p:spTree>
    <p:extLst>
      <p:ext uri="{BB962C8B-B14F-4D97-AF65-F5344CB8AC3E}">
        <p14:creationId xmlns:p14="http://schemas.microsoft.com/office/powerpoint/2010/main" val="260780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E2F9D-95AD-4246-BAD3-F736F3E5FFE8}"/>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45C23066-B12E-BC43-BF23-8542CD0AA160}"/>
              </a:ext>
            </a:extLst>
          </p:cNvPr>
          <p:cNvSpPr>
            <a:spLocks noGrp="1"/>
          </p:cNvSpPr>
          <p:nvPr>
            <p:ph idx="1"/>
          </p:nvPr>
        </p:nvSpPr>
        <p:spPr/>
        <p:txBody>
          <a:bodyPr>
            <a:normAutofit fontScale="92500" lnSpcReduction="20000"/>
          </a:bodyPr>
          <a:lstStyle/>
          <a:p>
            <a:r>
              <a:rPr lang="en-US" dirty="0"/>
              <a:t>ACEM SCE 2013.2 Fellowship exam</a:t>
            </a:r>
          </a:p>
          <a:p>
            <a:r>
              <a:rPr lang="en-AU" dirty="0">
                <a:hlinkClick r:id="rId2"/>
              </a:rPr>
              <a:t>https://emcrit.org/ibcc/gi-bleeding/</a:t>
            </a:r>
            <a:endParaRPr lang="en-AU" dirty="0"/>
          </a:p>
          <a:p>
            <a:r>
              <a:rPr lang="en-AU" dirty="0">
                <a:hlinkClick r:id="rId3"/>
              </a:rPr>
              <a:t>https://rebelem.com/tag/upper-gastrointestinal-hemorrhage/</a:t>
            </a:r>
            <a:endParaRPr lang="en-AU" dirty="0"/>
          </a:p>
          <a:p>
            <a:r>
              <a:rPr lang="en-AU" dirty="0">
                <a:hlinkClick r:id="rId4"/>
              </a:rPr>
              <a:t>http://www.aliem.com/upper-gastrointestinal-bleeding-treatment/</a:t>
            </a:r>
            <a:endParaRPr lang="en-AU" dirty="0"/>
          </a:p>
          <a:p>
            <a:r>
              <a:rPr lang="en-AU" dirty="0">
                <a:hlinkClick r:id="rId5"/>
              </a:rPr>
              <a:t>https://litfl.com/massive-transfusion-protocol/</a:t>
            </a:r>
            <a:endParaRPr lang="en-AU" dirty="0"/>
          </a:p>
          <a:p>
            <a:r>
              <a:rPr lang="en-AU" dirty="0">
                <a:hlinkClick r:id="rId6"/>
              </a:rPr>
              <a:t>https://transfusion.com.au/disease_therapeutics/transfusion</a:t>
            </a:r>
            <a:endParaRPr lang="en-AU" dirty="0"/>
          </a:p>
          <a:p>
            <a:r>
              <a:rPr lang="en-AU" dirty="0"/>
              <a:t>Effects of a high-dose 24-h infusion of tranexamic acid on death and thromboembolic events in patients with acute gastrointestinal bleeding (HALT-IT): an international randomised, double-blind, placebo-controlled trial</a:t>
            </a:r>
          </a:p>
          <a:p>
            <a:r>
              <a:rPr lang="en-AU" dirty="0">
                <a:hlinkClick r:id="rId7"/>
              </a:rPr>
              <a:t>The HALT-IT Trial Collaborators</a:t>
            </a:r>
            <a:r>
              <a:rPr lang="en-AU" dirty="0"/>
              <a:t> </a:t>
            </a:r>
          </a:p>
          <a:p>
            <a:endParaRPr lang="en-AU" dirty="0"/>
          </a:p>
          <a:p>
            <a:endParaRPr lang="en-AU" dirty="0"/>
          </a:p>
          <a:p>
            <a:endParaRPr lang="en-US" dirty="0"/>
          </a:p>
        </p:txBody>
      </p:sp>
    </p:spTree>
    <p:extLst>
      <p:ext uri="{BB962C8B-B14F-4D97-AF65-F5344CB8AC3E}">
        <p14:creationId xmlns:p14="http://schemas.microsoft.com/office/powerpoint/2010/main" val="146399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ABA34-6B83-6447-B531-D9EDBB3B2505}"/>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97AEBE34-47AB-3145-BF5D-62A042C1CB6E}"/>
              </a:ext>
            </a:extLst>
          </p:cNvPr>
          <p:cNvSpPr>
            <a:spLocks noGrp="1"/>
          </p:cNvSpPr>
          <p:nvPr>
            <p:ph idx="1"/>
          </p:nvPr>
        </p:nvSpPr>
        <p:spPr/>
        <p:txBody>
          <a:bodyPr/>
          <a:lstStyle/>
          <a:p>
            <a:pPr fontAlgn="base"/>
            <a:r>
              <a:rPr lang="en-AU" b="1" dirty="0"/>
              <a:t>Coagulopathy in liver disease: a balancing act, </a:t>
            </a:r>
            <a:r>
              <a:rPr lang="en-AU" dirty="0"/>
              <a:t>Jody L. </a:t>
            </a:r>
            <a:r>
              <a:rPr lang="en-AU" dirty="0" err="1"/>
              <a:t>Kujovich</a:t>
            </a:r>
            <a:endParaRPr lang="en-AU" dirty="0"/>
          </a:p>
          <a:p>
            <a:pPr marL="0" indent="0" fontAlgn="base">
              <a:buNone/>
            </a:pPr>
            <a:r>
              <a:rPr lang="en-AU" dirty="0">
                <a:hlinkClick r:id="rId3"/>
              </a:rPr>
              <a:t>https://ashpublications.org/hematology/article/2015/1/243/20682/Coagulopathy-in-liver-disease-a-balancing-act</a:t>
            </a:r>
            <a:endParaRPr lang="en-AU" dirty="0"/>
          </a:p>
          <a:p>
            <a:r>
              <a:rPr lang="en-AU" dirty="0"/>
              <a:t>The Misunderstood Coagulopathy of Liver Disease: A Review for the Acute Setting, </a:t>
            </a:r>
            <a:r>
              <a:rPr lang="en-AU" dirty="0">
                <a:hlinkClick r:id="rId4"/>
              </a:rPr>
              <a:t>Michael F. Harrison</a:t>
            </a:r>
            <a:r>
              <a:rPr lang="en-AU" dirty="0"/>
              <a:t>, MD, PhD, </a:t>
            </a:r>
            <a:r>
              <a:rPr lang="en-US" b="1" dirty="0"/>
              <a:t>https://</a:t>
            </a:r>
            <a:r>
              <a:rPr lang="en-US" b="1" dirty="0" err="1"/>
              <a:t>www.ncbi.nlm.nih.gov</a:t>
            </a:r>
            <a:r>
              <a:rPr lang="en-US" b="1" dirty="0"/>
              <a:t>/</a:t>
            </a:r>
            <a:r>
              <a:rPr lang="en-US" b="1" dirty="0" err="1"/>
              <a:t>pmc</a:t>
            </a:r>
            <a:r>
              <a:rPr lang="en-US" b="1" dirty="0"/>
              <a:t>/articles/PMC6123093/</a:t>
            </a:r>
          </a:p>
          <a:p>
            <a:endParaRPr lang="en-US" dirty="0"/>
          </a:p>
        </p:txBody>
      </p:sp>
    </p:spTree>
    <p:extLst>
      <p:ext uri="{BB962C8B-B14F-4D97-AF65-F5344CB8AC3E}">
        <p14:creationId xmlns:p14="http://schemas.microsoft.com/office/powerpoint/2010/main" val="3831209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1326</Words>
  <Application>Microsoft Macintosh PowerPoint</Application>
  <PresentationFormat>Widescreen</PresentationFormat>
  <Paragraphs>149</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Case of the week</vt:lpstr>
      <vt:lpstr>PowerPoint Presentation</vt:lpstr>
      <vt:lpstr>PowerPoint Presentation</vt:lpstr>
      <vt:lpstr>PowerPoint Presentation</vt:lpstr>
      <vt:lpstr>PowerPoint Presentation</vt:lpstr>
      <vt:lpstr>PowerPoint Presentation</vt:lpstr>
      <vt:lpstr>References and resources</vt:lpstr>
      <vt:lpstr>References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of the week</dc:title>
  <dc:creator>Bhowmik, Ps</dc:creator>
  <cp:lastModifiedBy>Bhowmik, Ps</cp:lastModifiedBy>
  <cp:revision>12</cp:revision>
  <dcterms:created xsi:type="dcterms:W3CDTF">2020-06-23T05:37:02Z</dcterms:created>
  <dcterms:modified xsi:type="dcterms:W3CDTF">2020-06-24T02:29:09Z</dcterms:modified>
</cp:coreProperties>
</file>