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3778" autoAdjust="0"/>
  </p:normalViewPr>
  <p:slideViewPr>
    <p:cSldViewPr snapToGrid="0">
      <p:cViewPr varScale="1">
        <p:scale>
          <a:sx n="49" d="100"/>
          <a:sy n="49" d="100"/>
        </p:scale>
        <p:origin x="16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4F109-B762-498A-9406-35E199786257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E614E-FA59-4152-B44C-0B28DEB920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44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tfl.com/vt-versus-svt-ecg-library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tfl.com/pre-excitation-syndromes-ecg-library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rhWH2_KKOY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The rhythm is irregularly irregular, therefore it is atrial fibrillation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The complexes are wide (so one might think of atrial fibrillation with aberrancy, in which case you should see RBBB or LBBB pattern, which is not there)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It is very fast (200 bpm)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The shortest R-R interval (between complexes 12 and 13) is about 240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(very short)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The complexes look bizarre and are not uniform, as they would be with simple aberrancy.  Thus, these represent differentially pre-excited ventricular myocardium.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b="1" dirty="0" smtClean="0"/>
              <a:t>http://hqmeded-ecg.blogspot.com/2013/03/wide-complex-tachycardia.html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614E-FA59-4152-B44C-0B28DEB9203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99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Pre-Excitation and Accessory Pathways-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Pre-excitation refers to early activation of the ventricles due to impulses bypassing the AV node via an accessory pathway.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accessory pathway can conduct impulses either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anterograde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towards the ventricle,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retrograde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away from the ventricle, or in both directions.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WPW the accessory pathway is often referred to as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Bundle of Kent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atrioventricular bypass tract.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direction of conduction affects the appearance of the ECG in sinus rhythm and during tachyarrhythmia's.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Tachyarrhythmia can be facilitated by the formation of a reentry circuit involving the accessory pathway, termed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atrioventricular reentry tachycardia's (AVRT)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AU" b="1" dirty="0" smtClean="0"/>
              <a:t>https://litfl.com/pre-excitation-syndromes-ecg-library/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614E-FA59-4152-B44C-0B28DEB9203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457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https://litfl.com/pre-excitation-syndromes-ecg-library/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614E-FA59-4152-B44C-0B28DEB9203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0112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How do</a:t>
            </a:r>
            <a:r>
              <a:rPr lang="en-AU" baseline="0" dirty="0" smtClean="0"/>
              <a:t> we treat them?</a:t>
            </a:r>
          </a:p>
          <a:p>
            <a:endParaRPr lang="en-AU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Hemodynamically unstable- DC cardioversion in both situation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For </a:t>
            </a:r>
            <a:r>
              <a:rPr lang="en-AU" baseline="0" dirty="0" err="1" smtClean="0"/>
              <a:t>orthrodromic</a:t>
            </a:r>
            <a:r>
              <a:rPr lang="en-AU" baseline="0" dirty="0" smtClean="0"/>
              <a:t> conduction AVRT- treatment is same as SVT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For </a:t>
            </a:r>
            <a:r>
              <a:rPr lang="en-AU" baseline="0" dirty="0" err="1" smtClean="0"/>
              <a:t>antedromic</a:t>
            </a:r>
            <a:r>
              <a:rPr lang="en-AU" baseline="0" dirty="0" smtClean="0"/>
              <a:t> conduction-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patients may respond to drug therapy including amiodarone, procainamide or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ibutilide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but may require DC cardioversion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differentiation between VT and SVT with aberrancy has not discussed in this presentation. Please find the link below for further discussion on that topic.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dirty="0" smtClean="0">
                <a:hlinkClick r:id="rId3"/>
              </a:rPr>
              <a:t>https://litfl.com/vt-versus-svt-ecg-library/</a:t>
            </a:r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614E-FA59-4152-B44C-0B28DEB9203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291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hlinkClick r:id="rId3"/>
              </a:rPr>
              <a:t>https://litfl.com/pre-excitation-syndromes-ecg-library/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614E-FA59-4152-B44C-0B28DEB9203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1277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The</a:t>
            </a:r>
            <a:r>
              <a:rPr lang="en-AU" b="1" baseline="0" dirty="0" smtClean="0"/>
              <a:t> main issue is-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Any AV nodal blocking agent, adenosine, beta blockers and calcium channel blockers, may increase the conduction via the accessory pathway resulting in VT, VF.  So those agents are contraindicated.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hemodynamically unstable patient urgent synchronized DC cardioversion is required.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 treatment options in a stable patient include procainamide or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ibutilide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although DC cardioversion may be preferred.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Hemodynamically unstable patient procedural sedation can be challenging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Procedural sedation-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Traditional sedation with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Propofol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further lower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blood pressure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Options- IV Fentanyl and midazolam or IV ketamine sedation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b="1" baseline="0" dirty="0" smtClean="0"/>
              <a:t>Cardioversion- synchronised DC cardioversion</a:t>
            </a:r>
          </a:p>
          <a:p>
            <a:endParaRPr lang="en-AU" b="1" baseline="0" dirty="0" smtClean="0"/>
          </a:p>
          <a:p>
            <a:r>
              <a:rPr lang="en-AU" baseline="0" dirty="0" smtClean="0"/>
              <a:t>Further explanation-</a:t>
            </a:r>
          </a:p>
          <a:p>
            <a:r>
              <a:rPr lang="en-AU" dirty="0" smtClean="0">
                <a:hlinkClick r:id="rId3"/>
              </a:rPr>
              <a:t>https://www.youtube.com/watch?v=qrhWH2_KKOY</a:t>
            </a:r>
            <a:endParaRPr lang="en-AU" dirty="0" smtClean="0"/>
          </a:p>
          <a:p>
            <a:endParaRPr lang="en-AU" baseline="0" dirty="0" smtClean="0"/>
          </a:p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E614E-FA59-4152-B44C-0B28DEB9203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744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63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34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76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963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94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90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36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153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445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09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0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461D-1931-43E3-A889-ED9417DF2E4F}" type="datetimeFigureOut">
              <a:rPr lang="en-AU" smtClean="0"/>
              <a:t>14/07/2020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4747C-1680-4F7A-BEBA-72CFB25A938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85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tfl.com/delta-wave-ecg-librar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tfl.com/ventricular-tachycardia-monomorphic-ecg-librar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tfl.com/ventricular-fibrillation-vf-ecg-library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tfl.com/ecg-case-112/" TargetMode="External"/><Relationship Id="rId2" Type="http://schemas.openxmlformats.org/officeDocument/2006/relationships/hyperlink" Target="http://hqmeded-ecg.blogspot.com/2013/03/wide-complex-tachycardi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tfl.com/vt-versus-svt-ecg-library/" TargetMode="External"/><Relationship Id="rId5" Type="http://schemas.openxmlformats.org/officeDocument/2006/relationships/hyperlink" Target="https://www.youtube.com/watch?v=qrhWH2_KKOY" TargetMode="External"/><Relationship Id="rId4" Type="http://schemas.openxmlformats.org/officeDocument/2006/relationships/hyperlink" Target="https://litfl.com/pre-excitation-syndromes-ecg-libra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Case of the week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15/07/2020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592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25" y="19253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A 35 year old man presented to ED with a history of palpitation for last one hour, he is pale, sweaty and feeling dizzy.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His initial vitals are-</a:t>
            </a:r>
          </a:p>
          <a:p>
            <a:pPr marL="0" indent="0">
              <a:buNone/>
            </a:pPr>
            <a:r>
              <a:rPr lang="en-AU" dirty="0" smtClean="0"/>
              <a:t>BP- 80/50, Sats- 98% RA, GCS 15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980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461" y="365125"/>
            <a:ext cx="9741075" cy="5327150"/>
          </a:xfrm>
        </p:spPr>
      </p:pic>
      <p:sp>
        <p:nvSpPr>
          <p:cNvPr id="5" name="TextBox 4"/>
          <p:cNvSpPr txBox="1"/>
          <p:nvPr/>
        </p:nvSpPr>
        <p:spPr>
          <a:xfrm>
            <a:off x="3734843" y="5942568"/>
            <a:ext cx="4722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/>
              <a:t>Interpret the ECG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385120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408" y="2677395"/>
            <a:ext cx="10515600" cy="2545959"/>
          </a:xfrm>
        </p:spPr>
        <p:txBody>
          <a:bodyPr/>
          <a:lstStyle/>
          <a:p>
            <a:r>
              <a:rPr lang="en-AU" dirty="0" smtClean="0"/>
              <a:t>Discuss the significance of Pre-excitation syndromes in emergency department.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656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566" y="2207029"/>
            <a:ext cx="5098131" cy="3785209"/>
          </a:xfrm>
        </p:spPr>
      </p:pic>
      <p:sp>
        <p:nvSpPr>
          <p:cNvPr id="7" name="TextBox 6"/>
          <p:cNvSpPr txBox="1"/>
          <p:nvPr/>
        </p:nvSpPr>
        <p:spPr>
          <a:xfrm>
            <a:off x="1359103" y="1245141"/>
            <a:ext cx="4173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ECG features of WPW in sinus rhythm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2978" y="1645251"/>
            <a:ext cx="50000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 interval &lt;120ms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Delta wave</a:t>
            </a:r>
            <a:r>
              <a:rPr lang="en-US" sz="2000" dirty="0"/>
              <a:t> – slurring slow rise of initial portion of the QRS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QRS prolongation &gt;110ms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 Segment and T wave discordant changes – i.e. in the opposite direction to the major component of the QRS complex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Pseudo-infarction pattern can be seen in up to 70% of patients – due to negatively deflected delta waves in the inferior / anterior leads (“pseudo-Q waves”), or as a prominent R wave in V1-3 (mimicking posterior infarction).</a:t>
            </a:r>
          </a:p>
        </p:txBody>
      </p:sp>
    </p:spTree>
    <p:extLst>
      <p:ext uri="{BB962C8B-B14F-4D97-AF65-F5344CB8AC3E}">
        <p14:creationId xmlns:p14="http://schemas.microsoft.com/office/powerpoint/2010/main" val="346813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423" y="1658447"/>
            <a:ext cx="4541703" cy="3309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3369" y="933855"/>
            <a:ext cx="4435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/>
              <a:t>Atrioventricular Reentry Tachycardias (AVRT)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383" y="1882061"/>
            <a:ext cx="2754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ECG features- </a:t>
            </a:r>
            <a:r>
              <a:rPr lang="en-AU" dirty="0" err="1" smtClean="0"/>
              <a:t>Orthodromic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Rate 200- 300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Narrow QRS complex &lt;120 m sec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P waves are buried in QRS or retrograde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QRS </a:t>
            </a:r>
            <a:r>
              <a:rPr lang="en-AU" dirty="0" err="1" smtClean="0"/>
              <a:t>alternans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 wave inversion and ST depression are common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28017" y="1984443"/>
            <a:ext cx="2812406" cy="3618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8537644" y="1882061"/>
            <a:ext cx="2812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ECG features- </a:t>
            </a:r>
            <a:r>
              <a:rPr lang="en-AU" dirty="0" err="1" smtClean="0"/>
              <a:t>Antedromic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Rate 200- 300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Wide QRS complexes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596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477" y="1436518"/>
            <a:ext cx="10515600" cy="4147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smtClean="0"/>
              <a:t>Atrial fibrillation with WPW</a:t>
            </a:r>
          </a:p>
          <a:p>
            <a:r>
              <a:rPr lang="en-US" dirty="0"/>
              <a:t>Atrial fibrillation can occur in up to 20% of patients with WPW</a:t>
            </a:r>
            <a:r>
              <a:rPr lang="en-US" dirty="0" smtClean="0"/>
              <a:t>.</a:t>
            </a:r>
          </a:p>
          <a:p>
            <a:r>
              <a:rPr lang="en-US" dirty="0" smtClean="0"/>
              <a:t>ECG features-</a:t>
            </a:r>
          </a:p>
          <a:p>
            <a:pPr lvl="1"/>
            <a:r>
              <a:rPr lang="en-US" dirty="0" smtClean="0"/>
              <a:t>Rate &gt;200</a:t>
            </a:r>
          </a:p>
          <a:p>
            <a:pPr lvl="1"/>
            <a:r>
              <a:rPr lang="en-US" dirty="0" smtClean="0"/>
              <a:t>Irregularly irregular</a:t>
            </a:r>
          </a:p>
          <a:p>
            <a:pPr lvl="1"/>
            <a:r>
              <a:rPr lang="en-US" dirty="0" smtClean="0"/>
              <a:t>Wide QRS complexes, variable shape and morphology</a:t>
            </a:r>
          </a:p>
          <a:p>
            <a:pPr lvl="1"/>
            <a:r>
              <a:rPr lang="en-US" dirty="0" smtClean="0"/>
              <a:t>Axis remains same as oppose to polymorphic VT</a:t>
            </a:r>
          </a:p>
          <a:p>
            <a:pPr lvl="1"/>
            <a:endParaRPr lang="en-US" dirty="0" smtClean="0"/>
          </a:p>
          <a:p>
            <a:r>
              <a:rPr lang="en-US" dirty="0"/>
              <a:t>Rapid ventricular rates may result in degeneration to </a:t>
            </a:r>
            <a:r>
              <a:rPr lang="en-US" dirty="0">
                <a:hlinkClick r:id="rId3"/>
              </a:rPr>
              <a:t>VT</a:t>
            </a:r>
            <a:r>
              <a:rPr lang="en-US" dirty="0"/>
              <a:t> or </a:t>
            </a:r>
            <a:r>
              <a:rPr lang="en-US" dirty="0">
                <a:hlinkClick r:id="rId4"/>
              </a:rPr>
              <a:t>VF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2986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So, how do we manage our patient?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296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References-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http://hqmeded-ecg.blogspot.com/2013/03/wide-complex-tachycardia.html</a:t>
            </a:r>
            <a:endParaRPr lang="en-AU" dirty="0" smtClean="0"/>
          </a:p>
          <a:p>
            <a:r>
              <a:rPr lang="en-AU" dirty="0" smtClean="0">
                <a:hlinkClick r:id="rId3"/>
              </a:rPr>
              <a:t>https://litfl.com/ecg-case-112/</a:t>
            </a:r>
            <a:endParaRPr lang="en-AU" dirty="0" smtClean="0"/>
          </a:p>
          <a:p>
            <a:r>
              <a:rPr lang="en-AU" dirty="0" smtClean="0">
                <a:hlinkClick r:id="rId4"/>
              </a:rPr>
              <a:t>https://litfl.com/pre-excitation-syndromes-ecg-library/</a:t>
            </a:r>
            <a:endParaRPr lang="en-AU" dirty="0" smtClean="0"/>
          </a:p>
          <a:p>
            <a:r>
              <a:rPr lang="en-AU" dirty="0" smtClean="0">
                <a:hlinkClick r:id="rId5"/>
              </a:rPr>
              <a:t>https://www.youtube.com/watch?v=qrhWH2_KKOY</a:t>
            </a:r>
            <a:endParaRPr lang="en-AU" dirty="0" smtClean="0"/>
          </a:p>
          <a:p>
            <a:r>
              <a:rPr lang="en-AU" dirty="0" smtClean="0">
                <a:hlinkClick r:id="rId6"/>
              </a:rPr>
              <a:t>https://litfl.com/vt-versus-svt-ecg-library/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968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711</Words>
  <Application>Microsoft Office PowerPoint</Application>
  <PresentationFormat>Widescreen</PresentationFormat>
  <Paragraphs>81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Case of the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References-</vt:lpstr>
    </vt:vector>
  </TitlesOfParts>
  <Company>Ramsay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the week</dc:title>
  <dc:creator>Bhowmik, Ps</dc:creator>
  <cp:lastModifiedBy>Bhowmik, Ps</cp:lastModifiedBy>
  <cp:revision>10</cp:revision>
  <dcterms:created xsi:type="dcterms:W3CDTF">2020-07-14T02:24:32Z</dcterms:created>
  <dcterms:modified xsi:type="dcterms:W3CDTF">2020-07-14T04:14:06Z</dcterms:modified>
</cp:coreProperties>
</file>