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7314"/>
  </p:normalViewPr>
  <p:slideViewPr>
    <p:cSldViewPr snapToGrid="0" snapToObjects="1">
      <p:cViewPr varScale="1">
        <p:scale>
          <a:sx n="69" d="100"/>
          <a:sy n="69" d="100"/>
        </p:scale>
        <p:origin x="2232" y="192"/>
      </p:cViewPr>
      <p:guideLst/>
    </p:cSldViewPr>
  </p:slideViewPr>
  <p:notesTextViewPr>
    <p:cViewPr>
      <p:scale>
        <a:sx n="1" d="1"/>
        <a:sy n="1" d="1"/>
      </p:scale>
      <p:origin x="0" y="-74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9BC5F9-DA83-504D-835B-8E1796F66712}" type="datetimeFigureOut">
              <a:rPr lang="en-US" smtClean="0"/>
              <a:t>9/8/20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63C07D-8CB4-A64D-AE44-FB714A8B47F2}" type="slidenum">
              <a:rPr lang="en-US" smtClean="0"/>
              <a:t>‹#›</a:t>
            </a:fld>
            <a:endParaRPr lang="en-US"/>
          </a:p>
        </p:txBody>
      </p:sp>
    </p:spTree>
    <p:extLst>
      <p:ext uri="{BB962C8B-B14F-4D97-AF65-F5344CB8AC3E}">
        <p14:creationId xmlns:p14="http://schemas.microsoft.com/office/powerpoint/2010/main" val="2347860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Issues-</a:t>
            </a:r>
          </a:p>
          <a:p>
            <a:pPr marL="228600" indent="-228600">
              <a:buAutoNum type="arabicPeriod"/>
            </a:pPr>
            <a:r>
              <a:rPr lang="en-US" dirty="0"/>
              <a:t>Hypertensive and tachycardic- Potentially significant trauma to the mother and the </a:t>
            </a:r>
            <a:r>
              <a:rPr lang="en-US" dirty="0" err="1"/>
              <a:t>foetas</a:t>
            </a:r>
            <a:endParaRPr lang="en-US" dirty="0"/>
          </a:p>
          <a:p>
            <a:pPr marL="228600" indent="-228600">
              <a:buAutoNum type="arabicPeriod"/>
            </a:pPr>
            <a:r>
              <a:rPr lang="en-US" dirty="0"/>
              <a:t>Urgent consultation with obstetrics and surgical team</a:t>
            </a:r>
          </a:p>
          <a:p>
            <a:pPr marL="228600" indent="-228600">
              <a:buAutoNum type="arabicPeriod"/>
            </a:pPr>
            <a:r>
              <a:rPr lang="en-US" dirty="0"/>
              <a:t>Consideration of various imaging modalities</a:t>
            </a:r>
          </a:p>
          <a:p>
            <a:pPr marL="228600" indent="-228600">
              <a:buAutoNum type="arabicPeriod"/>
            </a:pPr>
            <a:r>
              <a:rPr lang="en-US" dirty="0"/>
              <a:t>Potential Iso- immunization</a:t>
            </a:r>
          </a:p>
          <a:p>
            <a:pPr marL="228600" indent="-228600">
              <a:buAutoNum type="arabicPeriod"/>
            </a:pPr>
            <a:r>
              <a:rPr lang="en-US" dirty="0"/>
              <a:t>Supporting the family</a:t>
            </a:r>
          </a:p>
          <a:p>
            <a:pPr marL="228600" indent="-228600">
              <a:buAutoNum type="arabicPeriod"/>
            </a:pPr>
            <a:endParaRPr lang="en-US" dirty="0"/>
          </a:p>
          <a:p>
            <a:pPr marL="0" indent="0">
              <a:buNone/>
            </a:pPr>
            <a:r>
              <a:rPr lang="en-US" b="1" dirty="0"/>
              <a:t>Aim of the assessment-</a:t>
            </a:r>
          </a:p>
          <a:p>
            <a:pPr marL="228600" indent="-228600">
              <a:buAutoNum type="arabicPeriod"/>
            </a:pPr>
            <a:r>
              <a:rPr lang="en-US" b="0" dirty="0"/>
              <a:t>Confirm pregnancy and gestational age</a:t>
            </a:r>
          </a:p>
          <a:p>
            <a:pPr marL="228600" indent="-228600">
              <a:buAutoNum type="arabicPeriod"/>
            </a:pPr>
            <a:r>
              <a:rPr lang="en-US" b="0" dirty="0"/>
              <a:t>Assess for life threatening injury of mother- arrange appropriate investigation and treatment</a:t>
            </a:r>
          </a:p>
          <a:p>
            <a:pPr marL="228600" indent="-228600">
              <a:buAutoNum type="arabicPeriod"/>
            </a:pPr>
            <a:r>
              <a:rPr lang="en-US" b="0" dirty="0"/>
              <a:t>Assess for </a:t>
            </a:r>
            <a:r>
              <a:rPr lang="en-US" b="0" dirty="0" err="1"/>
              <a:t>foetal</a:t>
            </a:r>
            <a:r>
              <a:rPr lang="en-US" b="0" dirty="0"/>
              <a:t> distress- abruption, premature </a:t>
            </a:r>
            <a:r>
              <a:rPr lang="en-US" b="0" dirty="0" err="1"/>
              <a:t>labour</a:t>
            </a:r>
            <a:endParaRPr lang="en-US" b="0" dirty="0"/>
          </a:p>
          <a:p>
            <a:pPr marL="228600" indent="-228600">
              <a:buAutoNum type="arabicPeriod"/>
            </a:pPr>
            <a:endParaRPr lang="en-US" dirty="0"/>
          </a:p>
          <a:p>
            <a:pPr marL="0" indent="0">
              <a:buNone/>
            </a:pPr>
            <a:r>
              <a:rPr lang="en-US" b="1" dirty="0"/>
              <a:t>Assessment of the mother-</a:t>
            </a:r>
          </a:p>
          <a:p>
            <a:pPr marL="0" indent="0">
              <a:buNone/>
            </a:pPr>
            <a:r>
              <a:rPr lang="en-US" b="1" dirty="0"/>
              <a:t>Primary Survey-</a:t>
            </a:r>
          </a:p>
          <a:p>
            <a:pPr marL="0" indent="0">
              <a:buNone/>
            </a:pPr>
            <a:r>
              <a:rPr lang="en-US" b="0" dirty="0"/>
              <a:t>*Left lateral positioning of the mother</a:t>
            </a:r>
          </a:p>
          <a:p>
            <a:pPr marL="0" indent="0">
              <a:buNone/>
            </a:pPr>
            <a:r>
              <a:rPr lang="en-US" b="0" dirty="0"/>
              <a:t>A and B- Difficult due to changes in pregnancy</a:t>
            </a:r>
          </a:p>
          <a:p>
            <a:pPr marL="0" indent="0">
              <a:buNone/>
            </a:pPr>
            <a:r>
              <a:rPr lang="en-US" b="0" dirty="0"/>
              <a:t>C- Positioning is very important, tachycardia and hypertension can be normal in the third trimester. Potentially significant blood loss- could be masked due to physiological volume expansion</a:t>
            </a:r>
          </a:p>
          <a:p>
            <a:pPr marL="0" indent="0">
              <a:buNone/>
            </a:pPr>
            <a:r>
              <a:rPr lang="en-US" b="0" dirty="0"/>
              <a:t>D- GCS</a:t>
            </a:r>
          </a:p>
          <a:p>
            <a:pPr marL="0" indent="0">
              <a:buNone/>
            </a:pPr>
            <a:r>
              <a:rPr lang="en-US" b="0" dirty="0"/>
              <a:t>E- long bone injury, bleeding site</a:t>
            </a:r>
          </a:p>
          <a:p>
            <a:pPr marL="0" indent="0">
              <a:buNone/>
            </a:pPr>
            <a:r>
              <a:rPr lang="en-US" b="1" dirty="0"/>
              <a:t>Secondary survey-</a:t>
            </a:r>
          </a:p>
          <a:p>
            <a:pPr marL="0" indent="0">
              <a:buNone/>
            </a:pPr>
            <a:r>
              <a:rPr lang="en-US" b="0" dirty="0"/>
              <a:t>Difficult abdominal examination due to gravid uterus.</a:t>
            </a:r>
          </a:p>
          <a:p>
            <a:pPr marL="0" indent="0">
              <a:buNone/>
            </a:pPr>
            <a:r>
              <a:rPr lang="en-US" b="0" dirty="0"/>
              <a:t>Look for complication- premature </a:t>
            </a:r>
            <a:r>
              <a:rPr lang="en-US" b="0" dirty="0" err="1"/>
              <a:t>labour</a:t>
            </a:r>
            <a:r>
              <a:rPr lang="en-US" b="0" dirty="0"/>
              <a:t>, abruption, uterine rapture</a:t>
            </a:r>
          </a:p>
          <a:p>
            <a:pPr marL="0" indent="0">
              <a:buNone/>
            </a:pPr>
            <a:endParaRPr lang="en-US" b="0" dirty="0"/>
          </a:p>
          <a:p>
            <a:pPr marL="0" indent="0">
              <a:buNone/>
            </a:pPr>
            <a:r>
              <a:rPr lang="en-US" b="0" dirty="0"/>
              <a:t>Bedside investigations-- BSL, VBG</a:t>
            </a:r>
          </a:p>
          <a:p>
            <a:pPr marL="0" indent="0">
              <a:buNone/>
            </a:pPr>
            <a:r>
              <a:rPr lang="en-US" b="0" dirty="0"/>
              <a:t>Bloods- FBP, UEs, LFT, Lipase, Blood group and hold- cross match, Trop?- as per assessment findings</a:t>
            </a:r>
          </a:p>
          <a:p>
            <a:pPr marL="0" indent="0">
              <a:buNone/>
            </a:pPr>
            <a:r>
              <a:rPr lang="en-US" b="0" dirty="0"/>
              <a:t>Imaging- discussed later</a:t>
            </a:r>
          </a:p>
          <a:p>
            <a:pPr marL="0" indent="0">
              <a:buNone/>
            </a:pPr>
            <a:endParaRPr lang="en-US" b="1" dirty="0"/>
          </a:p>
          <a:p>
            <a:pPr marL="0" indent="0">
              <a:buNone/>
            </a:pPr>
            <a:r>
              <a:rPr lang="en-US" b="1" dirty="0"/>
              <a:t>Assessment of the </a:t>
            </a:r>
            <a:r>
              <a:rPr lang="en-US" b="1" dirty="0" err="1"/>
              <a:t>Foetus</a:t>
            </a:r>
            <a:r>
              <a:rPr lang="en-US" b="1" dirty="0"/>
              <a:t>-</a:t>
            </a:r>
          </a:p>
          <a:p>
            <a:pPr marL="0" indent="0">
              <a:buNone/>
            </a:pPr>
            <a:r>
              <a:rPr lang="en-US" b="0" dirty="0"/>
              <a:t>Look for </a:t>
            </a:r>
            <a:r>
              <a:rPr lang="en-US" b="0" dirty="0" err="1"/>
              <a:t>foetal</a:t>
            </a:r>
            <a:r>
              <a:rPr lang="en-US" b="0" dirty="0"/>
              <a:t> distress. </a:t>
            </a:r>
          </a:p>
          <a:p>
            <a:pPr marL="0" indent="0">
              <a:buNone/>
            </a:pPr>
            <a:r>
              <a:rPr lang="en-US" b="0" dirty="0"/>
              <a:t>Fetal heart rate, CTG by midwife/ O&amp;G team</a:t>
            </a:r>
          </a:p>
          <a:p>
            <a:pPr marL="0" indent="0">
              <a:buNone/>
            </a:pPr>
            <a:r>
              <a:rPr lang="en-US" b="0" dirty="0"/>
              <a:t>Fundal height, Liquor volume, </a:t>
            </a:r>
            <a:r>
              <a:rPr lang="en-US" b="0" dirty="0" err="1"/>
              <a:t>foetal</a:t>
            </a:r>
            <a:r>
              <a:rPr lang="en-US" b="0" dirty="0"/>
              <a:t> movement</a:t>
            </a:r>
          </a:p>
          <a:p>
            <a:pPr marL="0" indent="0">
              <a:buNone/>
            </a:pPr>
            <a:endParaRPr lang="en-US" b="1" dirty="0"/>
          </a:p>
        </p:txBody>
      </p:sp>
      <p:sp>
        <p:nvSpPr>
          <p:cNvPr id="4" name="Slide Number Placeholder 3"/>
          <p:cNvSpPr>
            <a:spLocks noGrp="1"/>
          </p:cNvSpPr>
          <p:nvPr>
            <p:ph type="sldNum" sz="quarter" idx="5"/>
          </p:nvPr>
        </p:nvSpPr>
        <p:spPr/>
        <p:txBody>
          <a:bodyPr/>
          <a:lstStyle/>
          <a:p>
            <a:fld id="{C063C07D-8CB4-A64D-AE44-FB714A8B47F2}" type="slidenum">
              <a:rPr lang="en-US" smtClean="0"/>
              <a:t>2</a:t>
            </a:fld>
            <a:endParaRPr lang="en-US"/>
          </a:p>
        </p:txBody>
      </p:sp>
    </p:spTree>
    <p:extLst>
      <p:ext uri="{BB962C8B-B14F-4D97-AF65-F5344CB8AC3E}">
        <p14:creationId xmlns:p14="http://schemas.microsoft.com/office/powerpoint/2010/main" val="4236390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Physiological changes to consider during primary survey</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Airway-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Friable tissue, swollen due to tissue oedema</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Large breast- difficult laryngoscopy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Aspiration risk- due to loose lower </a:t>
            </a:r>
            <a:r>
              <a:rPr lang="en-US" sz="1200" kern="1200" dirty="0" err="1">
                <a:solidFill>
                  <a:schemeClr val="tx1"/>
                </a:solidFill>
                <a:effectLst/>
                <a:latin typeface="+mn-lt"/>
                <a:ea typeface="+mn-ea"/>
                <a:cs typeface="+mn-cs"/>
              </a:rPr>
              <a:t>oesophageal</a:t>
            </a:r>
            <a:r>
              <a:rPr lang="en-US" sz="1200" kern="1200" dirty="0">
                <a:solidFill>
                  <a:schemeClr val="tx1"/>
                </a:solidFill>
                <a:effectLst/>
                <a:latin typeface="+mn-lt"/>
                <a:ea typeface="+mn-ea"/>
                <a:cs typeface="+mn-cs"/>
              </a:rPr>
              <a:t> sphincter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Modifications- small handle laryngoscopy, most experienced </a:t>
            </a:r>
            <a:r>
              <a:rPr lang="en-US" sz="1200" kern="1200" dirty="0" err="1">
                <a:solidFill>
                  <a:schemeClr val="tx1"/>
                </a:solidFill>
                <a:effectLst/>
                <a:latin typeface="+mn-lt"/>
                <a:ea typeface="+mn-ea"/>
                <a:cs typeface="+mn-cs"/>
              </a:rPr>
              <a:t>intubator</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Breathing-</a:t>
            </a:r>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Decreased FRC</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Increased metabolism</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Metabolic alkalosis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Desaturates quickly</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Modifications- preoxygenate well, </a:t>
            </a:r>
            <a:r>
              <a:rPr lang="en-US" sz="1200" kern="1200" dirty="0" err="1">
                <a:solidFill>
                  <a:schemeClr val="tx1"/>
                </a:solidFill>
                <a:effectLst/>
                <a:latin typeface="+mn-lt"/>
                <a:ea typeface="+mn-ea"/>
                <a:cs typeface="+mn-cs"/>
              </a:rPr>
              <a:t>apnoeic</a:t>
            </a:r>
            <a:r>
              <a:rPr lang="en-US" sz="1200" kern="1200" dirty="0">
                <a:solidFill>
                  <a:schemeClr val="tx1"/>
                </a:solidFill>
                <a:effectLst/>
                <a:latin typeface="+mn-lt"/>
                <a:ea typeface="+mn-ea"/>
                <a:cs typeface="+mn-cs"/>
              </a:rPr>
              <a:t> oxygenation</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Circulation-</a:t>
            </a:r>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Increased volume, mask significant </a:t>
            </a:r>
            <a:r>
              <a:rPr lang="en-US" sz="1200" kern="1200" dirty="0" err="1">
                <a:solidFill>
                  <a:schemeClr val="tx1"/>
                </a:solidFill>
                <a:effectLst/>
                <a:latin typeface="+mn-lt"/>
                <a:ea typeface="+mn-ea"/>
                <a:cs typeface="+mn-cs"/>
              </a:rPr>
              <a:t>haemorrhage</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Venous return obstructed by gravid uterus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Source of </a:t>
            </a:r>
            <a:r>
              <a:rPr lang="en-US" sz="1200" kern="1200" dirty="0" err="1">
                <a:solidFill>
                  <a:schemeClr val="tx1"/>
                </a:solidFill>
                <a:effectLst/>
                <a:latin typeface="+mn-lt"/>
                <a:ea typeface="+mn-ea"/>
                <a:cs typeface="+mn-cs"/>
              </a:rPr>
              <a:t>haemorrhage</a:t>
            </a:r>
            <a:r>
              <a:rPr lang="en-US" sz="1200" kern="1200" dirty="0">
                <a:solidFill>
                  <a:schemeClr val="tx1"/>
                </a:solidFill>
                <a:effectLst/>
                <a:latin typeface="+mn-lt"/>
                <a:ea typeface="+mn-ea"/>
                <a:cs typeface="+mn-cs"/>
              </a:rPr>
              <a:t> differ- as it can be uterine, placental abruption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Modifications- high index of suspicion, assess for PV bleeds, left lateral tilt- use spinal board if in precaution</a:t>
            </a:r>
            <a:endParaRPr lang="en-AU"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063C07D-8CB4-A64D-AE44-FB714A8B47F2}" type="slidenum">
              <a:rPr lang="en-US" smtClean="0"/>
              <a:t>3</a:t>
            </a:fld>
            <a:endParaRPr lang="en-US"/>
          </a:p>
        </p:txBody>
      </p:sp>
    </p:spTree>
    <p:extLst>
      <p:ext uri="{BB962C8B-B14F-4D97-AF65-F5344CB8AC3E}">
        <p14:creationId xmlns:p14="http://schemas.microsoft.com/office/powerpoint/2010/main" val="3028400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“If radiological assessment of trauma is necessary, or appropriate, it must be performed irrespective of the pregnancy, with shielding of the uterus, provided this does not interfere with the required radiological views.”</a:t>
            </a:r>
          </a:p>
          <a:p>
            <a:r>
              <a:rPr lang="en-AU" b="1" dirty="0"/>
              <a:t>State Trauma Guidelines for the Management of Injured Pregnant Women</a:t>
            </a:r>
          </a:p>
          <a:p>
            <a:r>
              <a:rPr lang="en-US" dirty="0"/>
              <a:t>https://</a:t>
            </a:r>
            <a:r>
              <a:rPr lang="en-US" dirty="0" err="1"/>
              <a:t>healthywa.wa.gov.au</a:t>
            </a:r>
            <a:r>
              <a:rPr lang="en-US" dirty="0"/>
              <a:t>/-/media/Files/Corporate/general-documents/Trauma/PDF/state-trauma-guidelines-for-the-management-of-injured-pregnant-women.pdf</a:t>
            </a:r>
          </a:p>
          <a:p>
            <a:endParaRPr lang="en-US" dirty="0"/>
          </a:p>
          <a:p>
            <a:r>
              <a:rPr lang="en-US" dirty="0"/>
              <a:t>Already 3</a:t>
            </a:r>
            <a:r>
              <a:rPr lang="en-US" baseline="30000" dirty="0"/>
              <a:t>rd</a:t>
            </a:r>
            <a:r>
              <a:rPr lang="en-US" dirty="0"/>
              <a:t> trimester- the risk to the </a:t>
            </a:r>
            <a:r>
              <a:rPr lang="en-US" dirty="0" err="1"/>
              <a:t>foetus</a:t>
            </a:r>
            <a:r>
              <a:rPr lang="en-US" dirty="0"/>
              <a:t> is minimal</a:t>
            </a:r>
          </a:p>
          <a:p>
            <a:endParaRPr lang="en-US" dirty="0"/>
          </a:p>
          <a:p>
            <a:r>
              <a:rPr lang="en-US" b="1" dirty="0"/>
              <a:t>The factors which will determine the modality-</a:t>
            </a:r>
          </a:p>
          <a:p>
            <a:pPr marL="228600" indent="-228600">
              <a:buAutoNum type="arabicPeriod"/>
            </a:pPr>
            <a:r>
              <a:rPr lang="en-US" dirty="0"/>
              <a:t>Maternal and </a:t>
            </a:r>
            <a:r>
              <a:rPr lang="en-US" dirty="0" err="1"/>
              <a:t>foetal</a:t>
            </a:r>
            <a:r>
              <a:rPr lang="en-US" dirty="0"/>
              <a:t> stability</a:t>
            </a:r>
          </a:p>
          <a:p>
            <a:pPr marL="228600" indent="-228600">
              <a:buAutoNum type="arabicPeriod"/>
            </a:pPr>
            <a:r>
              <a:rPr lang="en-US" dirty="0"/>
              <a:t>Diagnostic yield</a:t>
            </a:r>
          </a:p>
          <a:p>
            <a:pPr marL="228600" indent="-228600">
              <a:buAutoNum type="arabicPeriod"/>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Plain X rays</a:t>
            </a:r>
            <a:r>
              <a:rPr lang="en-US" dirty="0"/>
              <a:t>- </a:t>
            </a:r>
            <a:r>
              <a:rPr lang="en-AU" sz="1200" kern="1200" dirty="0">
                <a:solidFill>
                  <a:schemeClr val="tx1"/>
                </a:solidFill>
                <a:effectLst/>
                <a:latin typeface="+mn-lt"/>
                <a:ea typeface="+mn-ea"/>
                <a:cs typeface="+mn-cs"/>
              </a:rPr>
              <a:t>Only pelvic XRs taken. Aim to identify pelvic #s.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a:solidFill>
                  <a:schemeClr val="tx1"/>
                </a:solidFill>
                <a:effectLst/>
                <a:latin typeface="+mn-lt"/>
                <a:ea typeface="+mn-ea"/>
                <a:cs typeface="+mn-cs"/>
              </a:rPr>
              <a:t>Pros: Accessible, rapid and non-invasive.</a:t>
            </a:r>
            <a:br>
              <a:rPr lang="en-AU" sz="1200" kern="1200" dirty="0">
                <a:solidFill>
                  <a:schemeClr val="tx1"/>
                </a:solidFill>
                <a:effectLst/>
                <a:latin typeface="+mn-lt"/>
                <a:ea typeface="+mn-ea"/>
                <a:cs typeface="+mn-cs"/>
              </a:rPr>
            </a:br>
            <a:r>
              <a:rPr lang="en-AU" sz="1200" kern="1200" dirty="0">
                <a:solidFill>
                  <a:schemeClr val="tx1"/>
                </a:solidFill>
                <a:effectLst/>
                <a:latin typeface="+mn-lt"/>
                <a:ea typeface="+mn-ea"/>
                <a:cs typeface="+mn-cs"/>
              </a:rPr>
              <a:t>Cons: Radiation dose, difficult to interpret, with foetus superimposed. </a:t>
            </a:r>
            <a:endParaRPr lang="en-US" dirty="0"/>
          </a:p>
          <a:p>
            <a:pPr marL="228600" indent="-228600">
              <a:buFont typeface="Arial" panose="020B0604020202020204" pitchFamily="34" charset="0"/>
              <a:buChar char="•"/>
            </a:pPr>
            <a:endParaRPr lang="en-US" dirty="0"/>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Ultrasound/ Fast-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a:solidFill>
                  <a:schemeClr val="tx1"/>
                </a:solidFill>
                <a:effectLst/>
                <a:latin typeface="+mn-lt"/>
                <a:ea typeface="+mn-ea"/>
                <a:cs typeface="+mn-cs"/>
              </a:rPr>
              <a:t>Pros: rapid, bedside, non-invasive, immediate results. Aim to </a:t>
            </a:r>
            <a:r>
              <a:rPr lang="en-AU" sz="1200" kern="1200" dirty="0" err="1">
                <a:solidFill>
                  <a:schemeClr val="tx1"/>
                </a:solidFill>
                <a:effectLst/>
                <a:latin typeface="+mn-lt"/>
                <a:ea typeface="+mn-ea"/>
                <a:cs typeface="+mn-cs"/>
              </a:rPr>
              <a:t>indentify</a:t>
            </a:r>
            <a:r>
              <a:rPr lang="en-AU" sz="1200" kern="1200" dirty="0">
                <a:solidFill>
                  <a:schemeClr val="tx1"/>
                </a:solidFill>
                <a:effectLst/>
                <a:latin typeface="+mn-lt"/>
                <a:ea typeface="+mn-ea"/>
                <a:cs typeface="+mn-cs"/>
              </a:rPr>
              <a:t> intra-peritoneal fluid, suggesting bleed or visceral rupture. May assess foetal features concurrently: HR, lie, position, movements.</a:t>
            </a:r>
            <a:br>
              <a:rPr lang="en-AU" sz="1200" kern="1200" dirty="0">
                <a:solidFill>
                  <a:schemeClr val="tx1"/>
                </a:solidFill>
                <a:effectLst/>
                <a:latin typeface="+mn-lt"/>
                <a:ea typeface="+mn-ea"/>
                <a:cs typeface="+mn-cs"/>
              </a:rPr>
            </a:br>
            <a:r>
              <a:rPr lang="en-AU" sz="1200" kern="1200" dirty="0">
                <a:solidFill>
                  <a:schemeClr val="tx1"/>
                </a:solidFill>
                <a:effectLst/>
                <a:latin typeface="+mn-lt"/>
                <a:ea typeface="+mn-ea"/>
                <a:cs typeface="+mn-cs"/>
              </a:rPr>
              <a:t>Cons: technically difficult, for anatomical reasons. Insensitive for retroperitoneal pathology and specific organ injury. Of value when patient unstable: assists decision re laparotomy vs pelvic angiography. Operator dependent. </a:t>
            </a:r>
            <a:endParaRPr lang="en-AU" dirty="0"/>
          </a:p>
          <a:p>
            <a:pPr marL="228600" indent="-228600">
              <a:buFont typeface="Arial" panose="020B0604020202020204" pitchFamily="34" charset="0"/>
              <a:buChar char="•"/>
            </a:pPr>
            <a:endParaRPr lang="en-US" dirty="0"/>
          </a:p>
          <a:p>
            <a:pPr marL="228600" indent="-228600">
              <a:buFont typeface="Arial" panose="020B0604020202020204" pitchFamily="34" charset="0"/>
              <a:buChar char="•"/>
            </a:pPr>
            <a:r>
              <a:rPr lang="en-US" b="1" dirty="0"/>
              <a:t>CT scans-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a:solidFill>
                  <a:schemeClr val="tx1"/>
                </a:solidFill>
                <a:effectLst/>
                <a:latin typeface="+mn-lt"/>
                <a:ea typeface="+mn-ea"/>
                <a:cs typeface="+mn-cs"/>
              </a:rPr>
              <a:t>Pros: high definition scans with radio-contrast have high sensitivity and NPV. Detects visceral injuries, views retroperitoneal space. Reconstructions allow anatomical detail: spine, pelvis, foetus!</a:t>
            </a:r>
            <a:br>
              <a:rPr lang="en-AU" sz="1200" kern="1200" dirty="0">
                <a:solidFill>
                  <a:schemeClr val="tx1"/>
                </a:solidFill>
                <a:effectLst/>
                <a:latin typeface="+mn-lt"/>
                <a:ea typeface="+mn-ea"/>
                <a:cs typeface="+mn-cs"/>
              </a:rPr>
            </a:br>
            <a:r>
              <a:rPr lang="en-AU" sz="1200" kern="1200" dirty="0">
                <a:solidFill>
                  <a:schemeClr val="tx1"/>
                </a:solidFill>
                <a:effectLst/>
                <a:latin typeface="+mn-lt"/>
                <a:ea typeface="+mn-ea"/>
                <a:cs typeface="+mn-cs"/>
              </a:rPr>
              <a:t>Cons: limited access to patient, high radiation dose. Potential radio contrast allergy or nephropathy. Limited availability (of scan or radiologist), although should be high in tertiary centre. Expertise limited: even trauma centres do NOT read many 3rd trimester trauma scans! </a:t>
            </a:r>
            <a:endParaRPr lang="en-AU"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063C07D-8CB4-A64D-AE44-FB714A8B47F2}" type="slidenum">
              <a:rPr lang="en-US" smtClean="0"/>
              <a:t>4</a:t>
            </a:fld>
            <a:endParaRPr lang="en-US"/>
          </a:p>
        </p:txBody>
      </p:sp>
    </p:spTree>
    <p:extLst>
      <p:ext uri="{BB962C8B-B14F-4D97-AF65-F5344CB8AC3E}">
        <p14:creationId xmlns:p14="http://schemas.microsoft.com/office/powerpoint/2010/main" val="1329726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“Adequate resuscitation of the mother is the most important means by which foetal resuscitation occurs. If, after the mother’s condition is optimised, the foetal condition is still unsatisfactory, delivery should be considered if the foetus is of a viable gestational age and the necessary skills and resources are available to do so.”</a:t>
            </a:r>
          </a:p>
          <a:p>
            <a:endParaRPr lang="en-AU" b="1" dirty="0"/>
          </a:p>
          <a:p>
            <a:r>
              <a:rPr lang="en-AU" b="1" dirty="0"/>
              <a:t>State Trauma Guidelines for the Management of Injured Pregnant Women</a:t>
            </a:r>
          </a:p>
          <a:p>
            <a:r>
              <a:rPr lang="en-US" dirty="0"/>
              <a:t>https://</a:t>
            </a:r>
            <a:r>
              <a:rPr lang="en-US" dirty="0" err="1"/>
              <a:t>healthywa.wa.gov.au</a:t>
            </a:r>
            <a:r>
              <a:rPr lang="en-US" dirty="0"/>
              <a:t>/-/media/Files/Corporate/general-documents/Trauma/PDF/state-trauma-guidelines-for-the-management-of-injured-pregnant-women.pdf</a:t>
            </a:r>
          </a:p>
          <a:p>
            <a:endParaRPr lang="en-US" dirty="0"/>
          </a:p>
          <a:p>
            <a:r>
              <a:rPr lang="en-US" dirty="0"/>
              <a:t>Urgent consultation with O&amp;G for immediate delivery by Cesarean section if possible (ONET)</a:t>
            </a:r>
          </a:p>
          <a:p>
            <a:endParaRPr lang="en-US" dirty="0"/>
          </a:p>
          <a:p>
            <a:r>
              <a:rPr lang="en-US" b="1" dirty="0"/>
              <a:t>Resuscitation-</a:t>
            </a:r>
          </a:p>
          <a:p>
            <a:r>
              <a:rPr lang="en-US" dirty="0"/>
              <a:t>A and B- support, oxygenate adequately, consider intubation- plan for difficult intubation.</a:t>
            </a:r>
          </a:p>
          <a:p>
            <a:r>
              <a:rPr lang="en-US" dirty="0"/>
              <a:t>C- maintain BP, IV NS 1 </a:t>
            </a:r>
            <a:r>
              <a:rPr lang="en-US" dirty="0" err="1"/>
              <a:t>ltr</a:t>
            </a:r>
            <a:r>
              <a:rPr lang="en-US" dirty="0"/>
              <a:t> bolus- look for response, signs of blood loss- replace with blood, follow the major transfusion protocol, treat coagulopathy</a:t>
            </a:r>
          </a:p>
          <a:p>
            <a:r>
              <a:rPr lang="en-US" dirty="0"/>
              <a:t>Judicial use of inotropes if major source of blood loss ruled out</a:t>
            </a:r>
          </a:p>
          <a:p>
            <a:r>
              <a:rPr lang="en-US" dirty="0"/>
              <a:t>Maintain left lateral tilt use spinal board</a:t>
            </a:r>
          </a:p>
          <a:p>
            <a:endParaRPr lang="en-US" dirty="0"/>
          </a:p>
          <a:p>
            <a:r>
              <a:rPr lang="en-US" b="1" dirty="0"/>
              <a:t>Supportive care-</a:t>
            </a:r>
          </a:p>
          <a:p>
            <a:r>
              <a:rPr lang="en-US" dirty="0"/>
              <a:t>Analgesics, IDC, NG tubes etc.</a:t>
            </a:r>
          </a:p>
          <a:p>
            <a:endParaRPr lang="en-US" dirty="0"/>
          </a:p>
          <a:p>
            <a:r>
              <a:rPr lang="en-US" b="1" dirty="0"/>
              <a:t>Definitive management-</a:t>
            </a:r>
          </a:p>
          <a:p>
            <a:r>
              <a:rPr lang="en-US" dirty="0"/>
              <a:t>Delivery of the </a:t>
            </a:r>
            <a:r>
              <a:rPr lang="en-US" dirty="0" err="1"/>
              <a:t>foetus</a:t>
            </a:r>
            <a:r>
              <a:rPr lang="en-US" dirty="0"/>
              <a:t> and management maternal trauma</a:t>
            </a:r>
          </a:p>
          <a:p>
            <a:r>
              <a:rPr lang="en-US" dirty="0"/>
              <a:t>Consultation with O&amp;G team, state trauma team and surgical team to decide the best disposition of the patient.</a:t>
            </a:r>
          </a:p>
          <a:p>
            <a:endParaRPr lang="en-US" dirty="0"/>
          </a:p>
        </p:txBody>
      </p:sp>
      <p:sp>
        <p:nvSpPr>
          <p:cNvPr id="4" name="Slide Number Placeholder 3"/>
          <p:cNvSpPr>
            <a:spLocks noGrp="1"/>
          </p:cNvSpPr>
          <p:nvPr>
            <p:ph type="sldNum" sz="quarter" idx="5"/>
          </p:nvPr>
        </p:nvSpPr>
        <p:spPr/>
        <p:txBody>
          <a:bodyPr/>
          <a:lstStyle/>
          <a:p>
            <a:fld id="{C063C07D-8CB4-A64D-AE44-FB714A8B47F2}" type="slidenum">
              <a:rPr lang="en-US" smtClean="0"/>
              <a:t>5</a:t>
            </a:fld>
            <a:endParaRPr lang="en-US"/>
          </a:p>
        </p:txBody>
      </p:sp>
    </p:spTree>
    <p:extLst>
      <p:ext uri="{BB962C8B-B14F-4D97-AF65-F5344CB8AC3E}">
        <p14:creationId xmlns:p14="http://schemas.microsoft.com/office/powerpoint/2010/main" val="866631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98041-185A-8446-BD76-E0714B2C2B3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873DC9E-9493-8A45-A1DC-6BB6AE1EE7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740856F-9BC1-4F44-8E43-93CCF0100EB2}"/>
              </a:ext>
            </a:extLst>
          </p:cNvPr>
          <p:cNvSpPr>
            <a:spLocks noGrp="1"/>
          </p:cNvSpPr>
          <p:nvPr>
            <p:ph type="dt" sz="half" idx="10"/>
          </p:nvPr>
        </p:nvSpPr>
        <p:spPr/>
        <p:txBody>
          <a:bodyPr/>
          <a:lstStyle/>
          <a:p>
            <a:fld id="{E32B3BDA-E0B9-E346-8569-3DE51A67807D}" type="datetimeFigureOut">
              <a:rPr lang="en-US" smtClean="0"/>
              <a:t>9/8/20</a:t>
            </a:fld>
            <a:endParaRPr lang="en-US"/>
          </a:p>
        </p:txBody>
      </p:sp>
      <p:sp>
        <p:nvSpPr>
          <p:cNvPr id="5" name="Footer Placeholder 4">
            <a:extLst>
              <a:ext uri="{FF2B5EF4-FFF2-40B4-BE49-F238E27FC236}">
                <a16:creationId xmlns:a16="http://schemas.microsoft.com/office/drawing/2014/main" id="{6C9185A9-395E-9A4B-84F7-958F323142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136B1-30FF-C344-B48B-FDC2954C17C1}"/>
              </a:ext>
            </a:extLst>
          </p:cNvPr>
          <p:cNvSpPr>
            <a:spLocks noGrp="1"/>
          </p:cNvSpPr>
          <p:nvPr>
            <p:ph type="sldNum" sz="quarter" idx="12"/>
          </p:nvPr>
        </p:nvSpPr>
        <p:spPr/>
        <p:txBody>
          <a:bodyPr/>
          <a:lstStyle/>
          <a:p>
            <a:fld id="{E56B5833-EA0C-474C-8134-837D10C7218E}" type="slidenum">
              <a:rPr lang="en-US" smtClean="0"/>
              <a:t>‹#›</a:t>
            </a:fld>
            <a:endParaRPr lang="en-US"/>
          </a:p>
        </p:txBody>
      </p:sp>
    </p:spTree>
    <p:extLst>
      <p:ext uri="{BB962C8B-B14F-4D97-AF65-F5344CB8AC3E}">
        <p14:creationId xmlns:p14="http://schemas.microsoft.com/office/powerpoint/2010/main" val="362950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E23EA-685B-E54C-85A9-30EB8230522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8BDCA05-86F1-4348-B439-DF1656B0925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9FC5953-EB05-A74C-9F38-6E029BC5AF7C}"/>
              </a:ext>
            </a:extLst>
          </p:cNvPr>
          <p:cNvSpPr>
            <a:spLocks noGrp="1"/>
          </p:cNvSpPr>
          <p:nvPr>
            <p:ph type="dt" sz="half" idx="10"/>
          </p:nvPr>
        </p:nvSpPr>
        <p:spPr/>
        <p:txBody>
          <a:bodyPr/>
          <a:lstStyle/>
          <a:p>
            <a:fld id="{E32B3BDA-E0B9-E346-8569-3DE51A67807D}" type="datetimeFigureOut">
              <a:rPr lang="en-US" smtClean="0"/>
              <a:t>9/8/20</a:t>
            </a:fld>
            <a:endParaRPr lang="en-US"/>
          </a:p>
        </p:txBody>
      </p:sp>
      <p:sp>
        <p:nvSpPr>
          <p:cNvPr id="5" name="Footer Placeholder 4">
            <a:extLst>
              <a:ext uri="{FF2B5EF4-FFF2-40B4-BE49-F238E27FC236}">
                <a16:creationId xmlns:a16="http://schemas.microsoft.com/office/drawing/2014/main" id="{0BAABB65-56C4-8A4E-96C1-2271C902B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3EFF3-9F29-3A46-8257-1F01DEBA168E}"/>
              </a:ext>
            </a:extLst>
          </p:cNvPr>
          <p:cNvSpPr>
            <a:spLocks noGrp="1"/>
          </p:cNvSpPr>
          <p:nvPr>
            <p:ph type="sldNum" sz="quarter" idx="12"/>
          </p:nvPr>
        </p:nvSpPr>
        <p:spPr/>
        <p:txBody>
          <a:bodyPr/>
          <a:lstStyle/>
          <a:p>
            <a:fld id="{E56B5833-EA0C-474C-8134-837D10C7218E}" type="slidenum">
              <a:rPr lang="en-US" smtClean="0"/>
              <a:t>‹#›</a:t>
            </a:fld>
            <a:endParaRPr lang="en-US"/>
          </a:p>
        </p:txBody>
      </p:sp>
    </p:spTree>
    <p:extLst>
      <p:ext uri="{BB962C8B-B14F-4D97-AF65-F5344CB8AC3E}">
        <p14:creationId xmlns:p14="http://schemas.microsoft.com/office/powerpoint/2010/main" val="2879727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F249BD-6F7F-B347-A74F-6E9DD608CB0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FF05D9D-1238-7E49-91FA-5F95D2777CA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67C4562-5875-304D-8E0F-433F36A1E186}"/>
              </a:ext>
            </a:extLst>
          </p:cNvPr>
          <p:cNvSpPr>
            <a:spLocks noGrp="1"/>
          </p:cNvSpPr>
          <p:nvPr>
            <p:ph type="dt" sz="half" idx="10"/>
          </p:nvPr>
        </p:nvSpPr>
        <p:spPr/>
        <p:txBody>
          <a:bodyPr/>
          <a:lstStyle/>
          <a:p>
            <a:fld id="{E32B3BDA-E0B9-E346-8569-3DE51A67807D}" type="datetimeFigureOut">
              <a:rPr lang="en-US" smtClean="0"/>
              <a:t>9/8/20</a:t>
            </a:fld>
            <a:endParaRPr lang="en-US"/>
          </a:p>
        </p:txBody>
      </p:sp>
      <p:sp>
        <p:nvSpPr>
          <p:cNvPr id="5" name="Footer Placeholder 4">
            <a:extLst>
              <a:ext uri="{FF2B5EF4-FFF2-40B4-BE49-F238E27FC236}">
                <a16:creationId xmlns:a16="http://schemas.microsoft.com/office/drawing/2014/main" id="{7C936AB5-B684-6344-B89E-D4E9D42B62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B3D897-43BA-794F-B430-9136ABA85AD6}"/>
              </a:ext>
            </a:extLst>
          </p:cNvPr>
          <p:cNvSpPr>
            <a:spLocks noGrp="1"/>
          </p:cNvSpPr>
          <p:nvPr>
            <p:ph type="sldNum" sz="quarter" idx="12"/>
          </p:nvPr>
        </p:nvSpPr>
        <p:spPr/>
        <p:txBody>
          <a:bodyPr/>
          <a:lstStyle/>
          <a:p>
            <a:fld id="{E56B5833-EA0C-474C-8134-837D10C7218E}" type="slidenum">
              <a:rPr lang="en-US" smtClean="0"/>
              <a:t>‹#›</a:t>
            </a:fld>
            <a:endParaRPr lang="en-US"/>
          </a:p>
        </p:txBody>
      </p:sp>
    </p:spTree>
    <p:extLst>
      <p:ext uri="{BB962C8B-B14F-4D97-AF65-F5344CB8AC3E}">
        <p14:creationId xmlns:p14="http://schemas.microsoft.com/office/powerpoint/2010/main" val="384566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F757D-FBBA-0347-84DF-7C5FC5E95A8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90002B8-15B5-5145-AB40-468D4130BA9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7B75C0-AF6C-D54B-9329-DE843116B2A3}"/>
              </a:ext>
            </a:extLst>
          </p:cNvPr>
          <p:cNvSpPr>
            <a:spLocks noGrp="1"/>
          </p:cNvSpPr>
          <p:nvPr>
            <p:ph type="dt" sz="half" idx="10"/>
          </p:nvPr>
        </p:nvSpPr>
        <p:spPr/>
        <p:txBody>
          <a:bodyPr/>
          <a:lstStyle/>
          <a:p>
            <a:fld id="{E32B3BDA-E0B9-E346-8569-3DE51A67807D}" type="datetimeFigureOut">
              <a:rPr lang="en-US" smtClean="0"/>
              <a:t>9/8/20</a:t>
            </a:fld>
            <a:endParaRPr lang="en-US"/>
          </a:p>
        </p:txBody>
      </p:sp>
      <p:sp>
        <p:nvSpPr>
          <p:cNvPr id="5" name="Footer Placeholder 4">
            <a:extLst>
              <a:ext uri="{FF2B5EF4-FFF2-40B4-BE49-F238E27FC236}">
                <a16:creationId xmlns:a16="http://schemas.microsoft.com/office/drawing/2014/main" id="{D1BECD3A-3FBE-A043-B1CC-FE4F39C3F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F03DF-2B79-0240-A14E-C69141E66980}"/>
              </a:ext>
            </a:extLst>
          </p:cNvPr>
          <p:cNvSpPr>
            <a:spLocks noGrp="1"/>
          </p:cNvSpPr>
          <p:nvPr>
            <p:ph type="sldNum" sz="quarter" idx="12"/>
          </p:nvPr>
        </p:nvSpPr>
        <p:spPr/>
        <p:txBody>
          <a:bodyPr/>
          <a:lstStyle/>
          <a:p>
            <a:fld id="{E56B5833-EA0C-474C-8134-837D10C7218E}" type="slidenum">
              <a:rPr lang="en-US" smtClean="0"/>
              <a:t>‹#›</a:t>
            </a:fld>
            <a:endParaRPr lang="en-US"/>
          </a:p>
        </p:txBody>
      </p:sp>
    </p:spTree>
    <p:extLst>
      <p:ext uri="{BB962C8B-B14F-4D97-AF65-F5344CB8AC3E}">
        <p14:creationId xmlns:p14="http://schemas.microsoft.com/office/powerpoint/2010/main" val="3030827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AF3C0-351C-BD44-B6B9-7F4D67BEB1B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7012359-AAD1-9D4B-B0F3-3F8779E5C6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3C91F5-2C0C-2F45-9F74-4F5829DFEC14}"/>
              </a:ext>
            </a:extLst>
          </p:cNvPr>
          <p:cNvSpPr>
            <a:spLocks noGrp="1"/>
          </p:cNvSpPr>
          <p:nvPr>
            <p:ph type="dt" sz="half" idx="10"/>
          </p:nvPr>
        </p:nvSpPr>
        <p:spPr/>
        <p:txBody>
          <a:bodyPr/>
          <a:lstStyle/>
          <a:p>
            <a:fld id="{E32B3BDA-E0B9-E346-8569-3DE51A67807D}" type="datetimeFigureOut">
              <a:rPr lang="en-US" smtClean="0"/>
              <a:t>9/8/20</a:t>
            </a:fld>
            <a:endParaRPr lang="en-US"/>
          </a:p>
        </p:txBody>
      </p:sp>
      <p:sp>
        <p:nvSpPr>
          <p:cNvPr id="5" name="Footer Placeholder 4">
            <a:extLst>
              <a:ext uri="{FF2B5EF4-FFF2-40B4-BE49-F238E27FC236}">
                <a16:creationId xmlns:a16="http://schemas.microsoft.com/office/drawing/2014/main" id="{BA33BA47-BADF-9846-B1BE-D33BEC55D8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CD09C7-AC3F-054E-8CDA-3CED1455AC56}"/>
              </a:ext>
            </a:extLst>
          </p:cNvPr>
          <p:cNvSpPr>
            <a:spLocks noGrp="1"/>
          </p:cNvSpPr>
          <p:nvPr>
            <p:ph type="sldNum" sz="quarter" idx="12"/>
          </p:nvPr>
        </p:nvSpPr>
        <p:spPr/>
        <p:txBody>
          <a:bodyPr/>
          <a:lstStyle/>
          <a:p>
            <a:fld id="{E56B5833-EA0C-474C-8134-837D10C7218E}" type="slidenum">
              <a:rPr lang="en-US" smtClean="0"/>
              <a:t>‹#›</a:t>
            </a:fld>
            <a:endParaRPr lang="en-US"/>
          </a:p>
        </p:txBody>
      </p:sp>
    </p:spTree>
    <p:extLst>
      <p:ext uri="{BB962C8B-B14F-4D97-AF65-F5344CB8AC3E}">
        <p14:creationId xmlns:p14="http://schemas.microsoft.com/office/powerpoint/2010/main" val="1907636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AAD48-2187-134C-854B-E2BD12B29CF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50794E3-D2D6-074D-8460-8A3F6525A81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F12B5C8-5EAA-4243-B25D-B986C6BFADC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AD7CC99-0B88-CD4F-87A4-CD9EB21DE50B}"/>
              </a:ext>
            </a:extLst>
          </p:cNvPr>
          <p:cNvSpPr>
            <a:spLocks noGrp="1"/>
          </p:cNvSpPr>
          <p:nvPr>
            <p:ph type="dt" sz="half" idx="10"/>
          </p:nvPr>
        </p:nvSpPr>
        <p:spPr/>
        <p:txBody>
          <a:bodyPr/>
          <a:lstStyle/>
          <a:p>
            <a:fld id="{E32B3BDA-E0B9-E346-8569-3DE51A67807D}" type="datetimeFigureOut">
              <a:rPr lang="en-US" smtClean="0"/>
              <a:t>9/8/20</a:t>
            </a:fld>
            <a:endParaRPr lang="en-US"/>
          </a:p>
        </p:txBody>
      </p:sp>
      <p:sp>
        <p:nvSpPr>
          <p:cNvPr id="6" name="Footer Placeholder 5">
            <a:extLst>
              <a:ext uri="{FF2B5EF4-FFF2-40B4-BE49-F238E27FC236}">
                <a16:creationId xmlns:a16="http://schemas.microsoft.com/office/drawing/2014/main" id="{79DD2A83-D921-324B-9572-0AEC662A17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966960-AF25-A14C-9B55-21F998FA1E4A}"/>
              </a:ext>
            </a:extLst>
          </p:cNvPr>
          <p:cNvSpPr>
            <a:spLocks noGrp="1"/>
          </p:cNvSpPr>
          <p:nvPr>
            <p:ph type="sldNum" sz="quarter" idx="12"/>
          </p:nvPr>
        </p:nvSpPr>
        <p:spPr/>
        <p:txBody>
          <a:bodyPr/>
          <a:lstStyle/>
          <a:p>
            <a:fld id="{E56B5833-EA0C-474C-8134-837D10C7218E}" type="slidenum">
              <a:rPr lang="en-US" smtClean="0"/>
              <a:t>‹#›</a:t>
            </a:fld>
            <a:endParaRPr lang="en-US"/>
          </a:p>
        </p:txBody>
      </p:sp>
    </p:spTree>
    <p:extLst>
      <p:ext uri="{BB962C8B-B14F-4D97-AF65-F5344CB8AC3E}">
        <p14:creationId xmlns:p14="http://schemas.microsoft.com/office/powerpoint/2010/main" val="3434818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3FB0-1E80-B241-B2CF-1036E5245EF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5713871-143A-B145-A90B-5FB0D76788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B849EC7-5A01-B342-A715-B17F31ECC12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64F6B83-C823-5341-A2DD-B52E448E6D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800F3D8-F727-9240-86A1-1C8113CF805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E121835-26A2-B349-B15D-F3D05A53C2FF}"/>
              </a:ext>
            </a:extLst>
          </p:cNvPr>
          <p:cNvSpPr>
            <a:spLocks noGrp="1"/>
          </p:cNvSpPr>
          <p:nvPr>
            <p:ph type="dt" sz="half" idx="10"/>
          </p:nvPr>
        </p:nvSpPr>
        <p:spPr/>
        <p:txBody>
          <a:bodyPr/>
          <a:lstStyle/>
          <a:p>
            <a:fld id="{E32B3BDA-E0B9-E346-8569-3DE51A67807D}" type="datetimeFigureOut">
              <a:rPr lang="en-US" smtClean="0"/>
              <a:t>9/8/20</a:t>
            </a:fld>
            <a:endParaRPr lang="en-US"/>
          </a:p>
        </p:txBody>
      </p:sp>
      <p:sp>
        <p:nvSpPr>
          <p:cNvPr id="8" name="Footer Placeholder 7">
            <a:extLst>
              <a:ext uri="{FF2B5EF4-FFF2-40B4-BE49-F238E27FC236}">
                <a16:creationId xmlns:a16="http://schemas.microsoft.com/office/drawing/2014/main" id="{24165C00-F714-C247-9051-9DDD155CE7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7D6E57-1A9E-9449-9280-C417AF841FBE}"/>
              </a:ext>
            </a:extLst>
          </p:cNvPr>
          <p:cNvSpPr>
            <a:spLocks noGrp="1"/>
          </p:cNvSpPr>
          <p:nvPr>
            <p:ph type="sldNum" sz="quarter" idx="12"/>
          </p:nvPr>
        </p:nvSpPr>
        <p:spPr/>
        <p:txBody>
          <a:bodyPr/>
          <a:lstStyle/>
          <a:p>
            <a:fld id="{E56B5833-EA0C-474C-8134-837D10C7218E}" type="slidenum">
              <a:rPr lang="en-US" smtClean="0"/>
              <a:t>‹#›</a:t>
            </a:fld>
            <a:endParaRPr lang="en-US"/>
          </a:p>
        </p:txBody>
      </p:sp>
    </p:spTree>
    <p:extLst>
      <p:ext uri="{BB962C8B-B14F-4D97-AF65-F5344CB8AC3E}">
        <p14:creationId xmlns:p14="http://schemas.microsoft.com/office/powerpoint/2010/main" val="114808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7F613-A104-1C41-859B-52BAB4926E3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68C2814-310B-8141-913A-4BC76C10B8D2}"/>
              </a:ext>
            </a:extLst>
          </p:cNvPr>
          <p:cNvSpPr>
            <a:spLocks noGrp="1"/>
          </p:cNvSpPr>
          <p:nvPr>
            <p:ph type="dt" sz="half" idx="10"/>
          </p:nvPr>
        </p:nvSpPr>
        <p:spPr/>
        <p:txBody>
          <a:bodyPr/>
          <a:lstStyle/>
          <a:p>
            <a:fld id="{E32B3BDA-E0B9-E346-8569-3DE51A67807D}" type="datetimeFigureOut">
              <a:rPr lang="en-US" smtClean="0"/>
              <a:t>9/8/20</a:t>
            </a:fld>
            <a:endParaRPr lang="en-US"/>
          </a:p>
        </p:txBody>
      </p:sp>
      <p:sp>
        <p:nvSpPr>
          <p:cNvPr id="4" name="Footer Placeholder 3">
            <a:extLst>
              <a:ext uri="{FF2B5EF4-FFF2-40B4-BE49-F238E27FC236}">
                <a16:creationId xmlns:a16="http://schemas.microsoft.com/office/drawing/2014/main" id="{FDE426A7-A2DF-334F-92FF-792643E853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4ACD57-D35C-804A-801F-38B90AD618CB}"/>
              </a:ext>
            </a:extLst>
          </p:cNvPr>
          <p:cNvSpPr>
            <a:spLocks noGrp="1"/>
          </p:cNvSpPr>
          <p:nvPr>
            <p:ph type="sldNum" sz="quarter" idx="12"/>
          </p:nvPr>
        </p:nvSpPr>
        <p:spPr/>
        <p:txBody>
          <a:bodyPr/>
          <a:lstStyle/>
          <a:p>
            <a:fld id="{E56B5833-EA0C-474C-8134-837D10C7218E}" type="slidenum">
              <a:rPr lang="en-US" smtClean="0"/>
              <a:t>‹#›</a:t>
            </a:fld>
            <a:endParaRPr lang="en-US"/>
          </a:p>
        </p:txBody>
      </p:sp>
    </p:spTree>
    <p:extLst>
      <p:ext uri="{BB962C8B-B14F-4D97-AF65-F5344CB8AC3E}">
        <p14:creationId xmlns:p14="http://schemas.microsoft.com/office/powerpoint/2010/main" val="3854370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87043A-9721-034B-91F8-CD3B8121D574}"/>
              </a:ext>
            </a:extLst>
          </p:cNvPr>
          <p:cNvSpPr>
            <a:spLocks noGrp="1"/>
          </p:cNvSpPr>
          <p:nvPr>
            <p:ph type="dt" sz="half" idx="10"/>
          </p:nvPr>
        </p:nvSpPr>
        <p:spPr/>
        <p:txBody>
          <a:bodyPr/>
          <a:lstStyle/>
          <a:p>
            <a:fld id="{E32B3BDA-E0B9-E346-8569-3DE51A67807D}" type="datetimeFigureOut">
              <a:rPr lang="en-US" smtClean="0"/>
              <a:t>9/8/20</a:t>
            </a:fld>
            <a:endParaRPr lang="en-US"/>
          </a:p>
        </p:txBody>
      </p:sp>
      <p:sp>
        <p:nvSpPr>
          <p:cNvPr id="3" name="Footer Placeholder 2">
            <a:extLst>
              <a:ext uri="{FF2B5EF4-FFF2-40B4-BE49-F238E27FC236}">
                <a16:creationId xmlns:a16="http://schemas.microsoft.com/office/drawing/2014/main" id="{982ECCC0-48C9-114B-B2F8-AB19FC61B4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AB1203-E589-A043-94F4-368DE3132DE2}"/>
              </a:ext>
            </a:extLst>
          </p:cNvPr>
          <p:cNvSpPr>
            <a:spLocks noGrp="1"/>
          </p:cNvSpPr>
          <p:nvPr>
            <p:ph type="sldNum" sz="quarter" idx="12"/>
          </p:nvPr>
        </p:nvSpPr>
        <p:spPr/>
        <p:txBody>
          <a:bodyPr/>
          <a:lstStyle/>
          <a:p>
            <a:fld id="{E56B5833-EA0C-474C-8134-837D10C7218E}" type="slidenum">
              <a:rPr lang="en-US" smtClean="0"/>
              <a:t>‹#›</a:t>
            </a:fld>
            <a:endParaRPr lang="en-US"/>
          </a:p>
        </p:txBody>
      </p:sp>
    </p:spTree>
    <p:extLst>
      <p:ext uri="{BB962C8B-B14F-4D97-AF65-F5344CB8AC3E}">
        <p14:creationId xmlns:p14="http://schemas.microsoft.com/office/powerpoint/2010/main" val="4133291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71272-80CE-9142-A100-D128B6578FD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E6B9B96-7EF9-8F40-A5EB-C226F31C76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272FABD-8E99-664C-AF4B-0169DE51B0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4792F24-E8A7-1940-844A-72484D738451}"/>
              </a:ext>
            </a:extLst>
          </p:cNvPr>
          <p:cNvSpPr>
            <a:spLocks noGrp="1"/>
          </p:cNvSpPr>
          <p:nvPr>
            <p:ph type="dt" sz="half" idx="10"/>
          </p:nvPr>
        </p:nvSpPr>
        <p:spPr/>
        <p:txBody>
          <a:bodyPr/>
          <a:lstStyle/>
          <a:p>
            <a:fld id="{E32B3BDA-E0B9-E346-8569-3DE51A67807D}" type="datetimeFigureOut">
              <a:rPr lang="en-US" smtClean="0"/>
              <a:t>9/8/20</a:t>
            </a:fld>
            <a:endParaRPr lang="en-US"/>
          </a:p>
        </p:txBody>
      </p:sp>
      <p:sp>
        <p:nvSpPr>
          <p:cNvPr id="6" name="Footer Placeholder 5">
            <a:extLst>
              <a:ext uri="{FF2B5EF4-FFF2-40B4-BE49-F238E27FC236}">
                <a16:creationId xmlns:a16="http://schemas.microsoft.com/office/drawing/2014/main" id="{F7205DD3-C07E-7043-AB63-8C64C9D656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3421AE-1EFB-9A45-A0AC-152222FE95AB}"/>
              </a:ext>
            </a:extLst>
          </p:cNvPr>
          <p:cNvSpPr>
            <a:spLocks noGrp="1"/>
          </p:cNvSpPr>
          <p:nvPr>
            <p:ph type="sldNum" sz="quarter" idx="12"/>
          </p:nvPr>
        </p:nvSpPr>
        <p:spPr/>
        <p:txBody>
          <a:bodyPr/>
          <a:lstStyle/>
          <a:p>
            <a:fld id="{E56B5833-EA0C-474C-8134-837D10C7218E}" type="slidenum">
              <a:rPr lang="en-US" smtClean="0"/>
              <a:t>‹#›</a:t>
            </a:fld>
            <a:endParaRPr lang="en-US"/>
          </a:p>
        </p:txBody>
      </p:sp>
    </p:spTree>
    <p:extLst>
      <p:ext uri="{BB962C8B-B14F-4D97-AF65-F5344CB8AC3E}">
        <p14:creationId xmlns:p14="http://schemas.microsoft.com/office/powerpoint/2010/main" val="1308822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14429-405C-384A-A66B-A071E7F471F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2013C72-C84A-ED4D-BCCD-3C40ADCB22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FBFA60-FBD9-EF44-AF9B-D2B2A7DAF2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8656B3D-52B3-8A47-9E53-9504C4963A52}"/>
              </a:ext>
            </a:extLst>
          </p:cNvPr>
          <p:cNvSpPr>
            <a:spLocks noGrp="1"/>
          </p:cNvSpPr>
          <p:nvPr>
            <p:ph type="dt" sz="half" idx="10"/>
          </p:nvPr>
        </p:nvSpPr>
        <p:spPr/>
        <p:txBody>
          <a:bodyPr/>
          <a:lstStyle/>
          <a:p>
            <a:fld id="{E32B3BDA-E0B9-E346-8569-3DE51A67807D}" type="datetimeFigureOut">
              <a:rPr lang="en-US" smtClean="0"/>
              <a:t>9/8/20</a:t>
            </a:fld>
            <a:endParaRPr lang="en-US"/>
          </a:p>
        </p:txBody>
      </p:sp>
      <p:sp>
        <p:nvSpPr>
          <p:cNvPr id="6" name="Footer Placeholder 5">
            <a:extLst>
              <a:ext uri="{FF2B5EF4-FFF2-40B4-BE49-F238E27FC236}">
                <a16:creationId xmlns:a16="http://schemas.microsoft.com/office/drawing/2014/main" id="{AE9B4337-C805-4F4B-A505-DF44EF6DD3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FB753-C550-664F-A768-8AEF527DA1E9}"/>
              </a:ext>
            </a:extLst>
          </p:cNvPr>
          <p:cNvSpPr>
            <a:spLocks noGrp="1"/>
          </p:cNvSpPr>
          <p:nvPr>
            <p:ph type="sldNum" sz="quarter" idx="12"/>
          </p:nvPr>
        </p:nvSpPr>
        <p:spPr/>
        <p:txBody>
          <a:bodyPr/>
          <a:lstStyle/>
          <a:p>
            <a:fld id="{E56B5833-EA0C-474C-8134-837D10C7218E}" type="slidenum">
              <a:rPr lang="en-US" smtClean="0"/>
              <a:t>‹#›</a:t>
            </a:fld>
            <a:endParaRPr lang="en-US"/>
          </a:p>
        </p:txBody>
      </p:sp>
    </p:spTree>
    <p:extLst>
      <p:ext uri="{BB962C8B-B14F-4D97-AF65-F5344CB8AC3E}">
        <p14:creationId xmlns:p14="http://schemas.microsoft.com/office/powerpoint/2010/main" val="3038588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AC41C7-B1CD-FE4B-AEF2-CC8974E602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11256D1-6B76-E54F-AA8D-042DC583CA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DB639A6-BB91-9D46-A1E3-B25C080BF5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B3BDA-E0B9-E346-8569-3DE51A67807D}" type="datetimeFigureOut">
              <a:rPr lang="en-US" smtClean="0"/>
              <a:t>9/8/20</a:t>
            </a:fld>
            <a:endParaRPr lang="en-US"/>
          </a:p>
        </p:txBody>
      </p:sp>
      <p:sp>
        <p:nvSpPr>
          <p:cNvPr id="5" name="Footer Placeholder 4">
            <a:extLst>
              <a:ext uri="{FF2B5EF4-FFF2-40B4-BE49-F238E27FC236}">
                <a16:creationId xmlns:a16="http://schemas.microsoft.com/office/drawing/2014/main" id="{0029F957-7243-0A49-94AE-2EBEA00B0B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6D869A-8D24-E244-B4E3-E7592AAF64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B5833-EA0C-474C-8134-837D10C7218E}" type="slidenum">
              <a:rPr lang="en-US" smtClean="0"/>
              <a:t>‹#›</a:t>
            </a:fld>
            <a:endParaRPr lang="en-US"/>
          </a:p>
        </p:txBody>
      </p:sp>
    </p:spTree>
    <p:extLst>
      <p:ext uri="{BB962C8B-B14F-4D97-AF65-F5344CB8AC3E}">
        <p14:creationId xmlns:p14="http://schemas.microsoft.com/office/powerpoint/2010/main" val="1638048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6CE09-8C87-B147-ABDA-2C292689FC67}"/>
              </a:ext>
            </a:extLst>
          </p:cNvPr>
          <p:cNvSpPr>
            <a:spLocks noGrp="1"/>
          </p:cNvSpPr>
          <p:nvPr>
            <p:ph type="ctrTitle"/>
          </p:nvPr>
        </p:nvSpPr>
        <p:spPr/>
        <p:txBody>
          <a:bodyPr/>
          <a:lstStyle/>
          <a:p>
            <a:r>
              <a:rPr lang="en-US" dirty="0"/>
              <a:t>Case of the week</a:t>
            </a:r>
          </a:p>
        </p:txBody>
      </p:sp>
      <p:sp>
        <p:nvSpPr>
          <p:cNvPr id="3" name="Subtitle 2">
            <a:extLst>
              <a:ext uri="{FF2B5EF4-FFF2-40B4-BE49-F238E27FC236}">
                <a16:creationId xmlns:a16="http://schemas.microsoft.com/office/drawing/2014/main" id="{DA77D608-F93F-0242-ACBC-7E57130A4B4D}"/>
              </a:ext>
            </a:extLst>
          </p:cNvPr>
          <p:cNvSpPr>
            <a:spLocks noGrp="1"/>
          </p:cNvSpPr>
          <p:nvPr>
            <p:ph type="subTitle" idx="1"/>
          </p:nvPr>
        </p:nvSpPr>
        <p:spPr/>
        <p:txBody>
          <a:bodyPr/>
          <a:lstStyle/>
          <a:p>
            <a:r>
              <a:rPr lang="en-US" dirty="0"/>
              <a:t>09/11/2020</a:t>
            </a:r>
          </a:p>
        </p:txBody>
      </p:sp>
    </p:spTree>
    <p:extLst>
      <p:ext uri="{BB962C8B-B14F-4D97-AF65-F5344CB8AC3E}">
        <p14:creationId xmlns:p14="http://schemas.microsoft.com/office/powerpoint/2010/main" val="690348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BF719-80C5-8445-BDA8-D8EE509481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AFEC5D-F224-E24E-906B-EFABA47E0066}"/>
              </a:ext>
            </a:extLst>
          </p:cNvPr>
          <p:cNvSpPr>
            <a:spLocks noGrp="1"/>
          </p:cNvSpPr>
          <p:nvPr>
            <p:ph idx="1"/>
          </p:nvPr>
        </p:nvSpPr>
        <p:spPr/>
        <p:txBody>
          <a:bodyPr>
            <a:normAutofit/>
          </a:bodyPr>
          <a:lstStyle/>
          <a:p>
            <a:r>
              <a:rPr lang="en-AU" sz="2400" dirty="0"/>
              <a:t>A 32-year-old female is brought by ambulance to the ED. She was a driver of a small hatchback car, which was hit by another car on the passenger side on Marmion </a:t>
            </a:r>
            <a:r>
              <a:rPr lang="en-AU" sz="2400" dirty="0" err="1"/>
              <a:t>ave</a:t>
            </a:r>
            <a:r>
              <a:rPr lang="en-AU" sz="2400" dirty="0"/>
              <a:t> an hour ago. She is 32 weeks pregnant. The patient is in the resuscitation cubicle, with full cardio-respiratory monitoring and spinal immobilization. The hospital trauma call has done by Triage nurses already.</a:t>
            </a:r>
          </a:p>
          <a:p>
            <a:r>
              <a:rPr lang="en-AU" sz="2400" dirty="0"/>
              <a:t>Her Vitals- GCS-15, HR- 130, BP- 90/60, RR- 24, </a:t>
            </a:r>
            <a:r>
              <a:rPr lang="en-AU" sz="2400" dirty="0" err="1"/>
              <a:t>Sats</a:t>
            </a:r>
            <a:r>
              <a:rPr lang="en-AU" sz="2400" dirty="0"/>
              <a:t>- 99% (6 L/min Oxygen)</a:t>
            </a:r>
          </a:p>
          <a:p>
            <a:endParaRPr lang="en-AU" dirty="0"/>
          </a:p>
          <a:p>
            <a:r>
              <a:rPr lang="en-AU" dirty="0"/>
              <a:t>What are the key features of your initial assessment?</a:t>
            </a:r>
            <a:br>
              <a:rPr lang="en-AU" dirty="0"/>
            </a:br>
            <a:endParaRPr lang="en-AU" dirty="0"/>
          </a:p>
          <a:p>
            <a:endParaRPr lang="en-US" dirty="0"/>
          </a:p>
        </p:txBody>
      </p:sp>
    </p:spTree>
    <p:extLst>
      <p:ext uri="{BB962C8B-B14F-4D97-AF65-F5344CB8AC3E}">
        <p14:creationId xmlns:p14="http://schemas.microsoft.com/office/powerpoint/2010/main" val="246607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7F9D8-6638-6A4C-B8C3-AFD184128C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AD875E-D232-5746-A2DA-B79ACEA25543}"/>
              </a:ext>
            </a:extLst>
          </p:cNvPr>
          <p:cNvSpPr>
            <a:spLocks noGrp="1"/>
          </p:cNvSpPr>
          <p:nvPr>
            <p:ph idx="1"/>
          </p:nvPr>
        </p:nvSpPr>
        <p:spPr/>
        <p:txBody>
          <a:bodyPr/>
          <a:lstStyle/>
          <a:p>
            <a:endParaRPr lang="en-US" dirty="0"/>
          </a:p>
          <a:p>
            <a:endParaRPr lang="en-US" dirty="0"/>
          </a:p>
          <a:p>
            <a:r>
              <a:rPr lang="en-US" dirty="0"/>
              <a:t>Describe the physiological changes in pregnancy which will affect your trauma assessment.</a:t>
            </a:r>
          </a:p>
        </p:txBody>
      </p:sp>
    </p:spTree>
    <p:extLst>
      <p:ext uri="{BB962C8B-B14F-4D97-AF65-F5344CB8AC3E}">
        <p14:creationId xmlns:p14="http://schemas.microsoft.com/office/powerpoint/2010/main" val="2105144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5A512-627E-BD49-A03C-A1B7CE87CD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A035BD-3F3D-824F-B994-5BBD1E317442}"/>
              </a:ext>
            </a:extLst>
          </p:cNvPr>
          <p:cNvSpPr>
            <a:spLocks noGrp="1"/>
          </p:cNvSpPr>
          <p:nvPr>
            <p:ph idx="1"/>
          </p:nvPr>
        </p:nvSpPr>
        <p:spPr/>
        <p:txBody>
          <a:bodyPr/>
          <a:lstStyle/>
          <a:p>
            <a:endParaRPr lang="en-US" dirty="0"/>
          </a:p>
          <a:p>
            <a:endParaRPr lang="en-US" dirty="0"/>
          </a:p>
          <a:p>
            <a:r>
              <a:rPr lang="en-US" dirty="0"/>
              <a:t>On your assessment, the patient has a tender abdomen. </a:t>
            </a:r>
          </a:p>
          <a:p>
            <a:r>
              <a:rPr lang="en-US" dirty="0"/>
              <a:t>Discuss the options for abdominal and pelvic imaging for this patient.</a:t>
            </a:r>
          </a:p>
        </p:txBody>
      </p:sp>
    </p:spTree>
    <p:extLst>
      <p:ext uri="{BB962C8B-B14F-4D97-AF65-F5344CB8AC3E}">
        <p14:creationId xmlns:p14="http://schemas.microsoft.com/office/powerpoint/2010/main" val="4239153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18A79-6979-CC4F-8A92-6ABAD49871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6D0521-CE0C-4149-A2CD-B4955CB31C73}"/>
              </a:ext>
            </a:extLst>
          </p:cNvPr>
          <p:cNvSpPr>
            <a:spLocks noGrp="1"/>
          </p:cNvSpPr>
          <p:nvPr>
            <p:ph idx="1"/>
          </p:nvPr>
        </p:nvSpPr>
        <p:spPr/>
        <p:txBody>
          <a:bodyPr/>
          <a:lstStyle/>
          <a:p>
            <a:endParaRPr lang="en-US" dirty="0"/>
          </a:p>
          <a:p>
            <a:r>
              <a:rPr lang="en-US" dirty="0"/>
              <a:t>On Fetal assessment the baby is persistently bradycardic. </a:t>
            </a:r>
          </a:p>
          <a:p>
            <a:r>
              <a:rPr lang="en-US" dirty="0"/>
              <a:t>Describe your management of the patient in ED.</a:t>
            </a:r>
          </a:p>
        </p:txBody>
      </p:sp>
    </p:spTree>
    <p:extLst>
      <p:ext uri="{BB962C8B-B14F-4D97-AF65-F5344CB8AC3E}">
        <p14:creationId xmlns:p14="http://schemas.microsoft.com/office/powerpoint/2010/main" val="1724495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F17F6-8D73-8649-B4DF-139B6E64B8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A849D6-45E7-474D-8C0F-620874292052}"/>
              </a:ext>
            </a:extLst>
          </p:cNvPr>
          <p:cNvSpPr>
            <a:spLocks noGrp="1"/>
          </p:cNvSpPr>
          <p:nvPr>
            <p:ph idx="1"/>
          </p:nvPr>
        </p:nvSpPr>
        <p:spPr/>
        <p:txBody>
          <a:bodyPr/>
          <a:lstStyle/>
          <a:p>
            <a:pPr marL="0" indent="0">
              <a:buNone/>
            </a:pPr>
            <a:endParaRPr lang="en-AU" b="1" dirty="0"/>
          </a:p>
          <a:p>
            <a:pPr marL="0" indent="0">
              <a:buNone/>
            </a:pPr>
            <a:r>
              <a:rPr lang="en-AU" b="1" dirty="0"/>
              <a:t>State Trauma Guidelines for the Management of Injured Pregnant Women</a:t>
            </a:r>
          </a:p>
          <a:p>
            <a:pPr marL="0" indent="0">
              <a:buNone/>
            </a:pPr>
            <a:endParaRPr lang="en-US" dirty="0"/>
          </a:p>
          <a:p>
            <a:pPr marL="0" indent="0">
              <a:buNone/>
            </a:pPr>
            <a:r>
              <a:rPr lang="en-US" dirty="0"/>
              <a:t>https://</a:t>
            </a:r>
            <a:r>
              <a:rPr lang="en-US" dirty="0" err="1"/>
              <a:t>healthywa.wa.gov.au</a:t>
            </a:r>
            <a:r>
              <a:rPr lang="en-US" dirty="0"/>
              <a:t>/-/media/Files/Corporate/general-documents/Trauma/PDF/state-trauma-guidelines-for-the-management-of-injured-pregnant-women.pdf</a:t>
            </a:r>
          </a:p>
          <a:p>
            <a:pPr marL="0" indent="0">
              <a:buNone/>
            </a:pPr>
            <a:endParaRPr lang="en-US" dirty="0"/>
          </a:p>
        </p:txBody>
      </p:sp>
    </p:spTree>
    <p:extLst>
      <p:ext uri="{BB962C8B-B14F-4D97-AF65-F5344CB8AC3E}">
        <p14:creationId xmlns:p14="http://schemas.microsoft.com/office/powerpoint/2010/main" val="952850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1A275-FEB5-D744-A10C-7DA43BB31382}"/>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C0008E4B-0DDE-4A41-9821-F32B50AEC560}"/>
              </a:ext>
            </a:extLst>
          </p:cNvPr>
          <p:cNvSpPr>
            <a:spLocks noGrp="1"/>
          </p:cNvSpPr>
          <p:nvPr>
            <p:ph idx="1"/>
          </p:nvPr>
        </p:nvSpPr>
        <p:spPr/>
        <p:txBody>
          <a:bodyPr/>
          <a:lstStyle/>
          <a:p>
            <a:r>
              <a:rPr lang="en-US" dirty="0"/>
              <a:t>ACEM fellowship Exam 2009.1 SCE 2</a:t>
            </a:r>
          </a:p>
          <a:p>
            <a:r>
              <a:rPr lang="en-AU" b="1" dirty="0"/>
              <a:t>State Trauma Guidelines for the Management of Injured Pregnant Women- </a:t>
            </a:r>
            <a:r>
              <a:rPr lang="en-US" dirty="0"/>
              <a:t>https://</a:t>
            </a:r>
            <a:r>
              <a:rPr lang="en-US" dirty="0" err="1"/>
              <a:t>healthywa.wa.gov.au</a:t>
            </a:r>
            <a:r>
              <a:rPr lang="en-US" dirty="0"/>
              <a:t>/-/media/Files/Corporate/general-documents/Trauma/PDF/state-trauma-guidelines-for-the-management-of-injured-pregnant-women.pdf</a:t>
            </a:r>
          </a:p>
          <a:p>
            <a:endParaRPr lang="en-US" dirty="0"/>
          </a:p>
          <a:p>
            <a:pPr marL="0" indent="0">
              <a:buNone/>
            </a:pPr>
            <a:endParaRPr lang="en-US" dirty="0"/>
          </a:p>
        </p:txBody>
      </p:sp>
    </p:spTree>
    <p:extLst>
      <p:ext uri="{BB962C8B-B14F-4D97-AF65-F5344CB8AC3E}">
        <p14:creationId xmlns:p14="http://schemas.microsoft.com/office/powerpoint/2010/main" val="3175528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1055</Words>
  <Application>Microsoft Macintosh PowerPoint</Application>
  <PresentationFormat>Widescreen</PresentationFormat>
  <Paragraphs>118</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Case of the week</vt:lpstr>
      <vt:lpstr>PowerPoint Presentation</vt:lpstr>
      <vt:lpstr>PowerPoint Presentation</vt:lpstr>
      <vt:lpstr>PowerPoint Presentation</vt:lpstr>
      <vt:lpstr>PowerPoint Presentation</vt:lpstr>
      <vt:lpstr>PowerPoint Presentation</vt:lpstr>
      <vt:lpstr>References and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of the week</dc:title>
  <dc:creator>Bhowmik, Ps</dc:creator>
  <cp:lastModifiedBy>Bhowmik, Ps</cp:lastModifiedBy>
  <cp:revision>6</cp:revision>
  <dcterms:created xsi:type="dcterms:W3CDTF">2020-09-08T05:32:45Z</dcterms:created>
  <dcterms:modified xsi:type="dcterms:W3CDTF">2020-09-08T06:35:36Z</dcterms:modified>
</cp:coreProperties>
</file>