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2520"/>
  </p:normalViewPr>
  <p:slideViewPr>
    <p:cSldViewPr snapToGrid="0" snapToObjects="1">
      <p:cViewPr varScale="1">
        <p:scale>
          <a:sx n="64" d="100"/>
          <a:sy n="64" d="100"/>
        </p:scale>
        <p:origin x="2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D903-443C-DF43-8480-98CD798ABBB2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12B52-6391-F14F-9EEB-9BFAA952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Hsu%20SD%5BAuthor%5D&amp;cauthor=true&amp;cauthor_uid=29023379" TargetMode="External"/><Relationship Id="rId7" Type="http://schemas.openxmlformats.org/officeDocument/2006/relationships/hyperlink" Target="https://www.ncbi.nlm.nih.gov/pubmed/?term=Chan%20DC%5BAuthor%5D&amp;cauthor=true&amp;cauthor_uid=2902337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ubmed/?term=Wang%20SH%5BAuthor%5D&amp;cauthor=true&amp;cauthor_uid=29023379" TargetMode="External"/><Relationship Id="rId5" Type="http://schemas.openxmlformats.org/officeDocument/2006/relationships/hyperlink" Target="https://www.ncbi.nlm.nih.gov/pubmed/?term=Chou%20YC%5BAuthor%5D&amp;cauthor=true&amp;cauthor_uid=29023379" TargetMode="External"/><Relationship Id="rId4" Type="http://schemas.openxmlformats.org/officeDocument/2006/relationships/hyperlink" Target="https://www.ncbi.nlm.nih.gov/pubmed/?term=Chen%20CJ%5BAuthor%5D&amp;cauthor=true&amp;cauthor_uid=2902337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Interpretation-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 involving left sacroiliac joint and left pubic rami, with superior displacement of the lateral fragment 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Class- vertical sheer fracture (Young Burgess Classification)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 fracture potential life-threatening bleed, can be associated with urethral and bladder injury.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Classification-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Young-Burgess Classification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Antero posterior</a:t>
            </a:r>
          </a:p>
          <a:p>
            <a:pPr marL="228600" indent="-228600"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Lateral compression</a:t>
            </a:r>
          </a:p>
          <a:p>
            <a:pPr marL="228600" indent="-228600"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sheer</a:t>
            </a:r>
          </a:p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the image in next page.</a:t>
            </a:r>
          </a:p>
          <a:p>
            <a:pPr mar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Tile classification </a:t>
            </a:r>
          </a:p>
          <a:p>
            <a:pPr fontAlgn="base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stable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A1: fracture not involving the ring (avulsion or iliac wing fracture)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A2: stable or minimally displaced fracture of the ring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A3: transverse sacral fracture (Denis zone III sacral fracture)</a:t>
            </a:r>
          </a:p>
          <a:p>
            <a:pPr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B: rotationally unstable, vertically stable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B1: open book injury (external rotation)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B2: lateral compression injury (internal rotation)</a:t>
            </a:r>
          </a:p>
          <a:p>
            <a:pPr lvl="2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B2-1: with anterior ring rotation/displacement through ipsilateral rami</a:t>
            </a:r>
          </a:p>
          <a:p>
            <a:pPr lvl="2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B2-2-with anterior ring rotation/displacement through contralateral rami (bucket-handle injury)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B3: bilateral</a:t>
            </a:r>
          </a:p>
          <a:p>
            <a:pPr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C: rotationally and vertically unstable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C1: unilateral</a:t>
            </a:r>
          </a:p>
          <a:p>
            <a:pPr lvl="2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C1-1: iliac fracture</a:t>
            </a:r>
          </a:p>
          <a:p>
            <a:pPr lvl="2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C1-2: sacroiliac fracture-dislocation</a:t>
            </a:r>
          </a:p>
          <a:p>
            <a:pPr lvl="2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C1-3: sacral fracture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C2: bilateral with one side type B and one side type C</a:t>
            </a:r>
          </a:p>
          <a:p>
            <a:pPr lvl="1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C3: bilateral with both sides type C</a:t>
            </a:r>
          </a:p>
          <a:p>
            <a:pPr marL="0" indent="0">
              <a:buNone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4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of the right demonstrates the force vector for the type of fracture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Vascular injury-</a:t>
            </a:r>
            <a:endParaRPr lang="en-US" dirty="0"/>
          </a:p>
          <a:p>
            <a:r>
              <a:rPr lang="en-US" dirty="0"/>
              <a:t>Arterial injury- most common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Internal pudendal anteriorly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Gluteal posteriorly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Venous injury-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Ilio-lumber vein up to 60% of cases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Bladder and urethral injury (5-20%)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 urethra with pelvic fractures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 urethra with straddle injuries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Intra-abdominal injury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spleen and liver (12%)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bowel (4%)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5% of pelvic fractures are open and may involve rectal or vaginal tears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goals of assessment in patients with pelvic injuries are: </a:t>
            </a:r>
            <a:endParaRPr lang="en-AU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life-threatening haemorrhage (both pelvic and non-pelvic)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associated injuries-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Bladder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Genitalia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&amp; Examination </a:t>
            </a:r>
            <a:endParaRPr lang="en-A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 of injury with focus on directional forces to pelvis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Haemodynamic parameters to quantify extent of haemorrhage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Inspection for bruising, deformity and compound wounds.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Gently palpate the skeletal structures – ‘springing’ the pelvis is not advised as it can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potentially exacerbate haemorrhage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 lower limbs for length discrepancy,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ischaemia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neurology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Abdominal examination for signs of peritonism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 / PV for evidence of bowel / genital injury which would indicate a compound injury </a:t>
            </a:r>
            <a:endParaRPr lang="en-AU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MINIMISE unnecessary patient movement so to avoid disruption of clot formation </a:t>
            </a:r>
            <a:endParaRPr lang="en-AU" dirty="0">
              <a:effectLst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Investigations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Bedside: </a:t>
            </a:r>
            <a:endParaRPr lang="en-AU" b="1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VBG </a:t>
            </a:r>
            <a:endParaRPr lang="en-AU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Bloods: </a:t>
            </a:r>
            <a:endParaRPr lang="en-AU" b="1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FBC, UEs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LFT, lipase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Coags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G&amp;H &amp; CXM 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ROTEM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Imaging: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Lateral cervical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Pelvic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XRay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CT- CTA- further discussed.</a:t>
            </a:r>
            <a:endParaRPr lang="en-AU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 of management: </a:t>
            </a:r>
            <a:endParaRPr lang="en-A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hypovolaemia and hypoperfusion from both pelvic and non-pelvic sources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Expedite definitive therapy for haemostasis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associated bladder, bowel or genital injuries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Co-ordinate with State trauma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of pelvic splinting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Pelvic binder-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definite role in APC fractures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have deleterious affect in LC fractures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of Early Pelvic Binder Use in the Emergency Management of Suspected Pelvic Trauma: A Retrospective Cohort Study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Sheng-Der Hsu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1,*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Cheng-Jueng Chen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Yu-Ching Chou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Sheng-Hao Wang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De-Chuan Chan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Conclusion-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 ease of application, relatively inexpensive cost, low potential for complications, and benefit to pelvic stability, we recommend the early use of a pelvic binder if pelvic injury is suspected before definitive imaging is available, in the same way as a cervical spine collar is used to protect the cervical spine from further injury prior to the definitive identification and characterization of an injury.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homeostatic resuscitation </a:t>
            </a: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blood products and tranexamic acid. Correct coagulation abnormality as per ROTEM.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 for- MAP&gt;60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Supportive therapy</a:t>
            </a: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Analgesics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assessment with CT with angiogram- </a:t>
            </a: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determine the extent of injury and identify the culprit vessel. But the transfer of the patient to the tertiary trauma centre should not be delayed.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Definitive therapy-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Liaise with Trauma team at State trauma unit for urgent transfer- for interventional radiology in the presence of trauma team to embolise the bleeding vessels.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patient become hemodynamically unstable or delay in IR- damage control laparotomy and packing of the pelvis- then to IR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Pelvic trauma pathway at SCGH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9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12B52-6391-F14F-9EEB-9BFAA952E8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F894-88E4-BA40-9D54-DD833C5A3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7DC43-1867-7C41-BC4A-34960E89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58D2A-D441-3D47-8DE6-89A6611D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B190-2010-C046-9A3A-47D4DFEE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46513-BF4D-B14A-9BB8-00B49697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AB4A-02BE-6047-ACDD-467B1FE6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64E43-B3C1-7F4B-A51C-DBAD30076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D7C3-CB87-5942-96C6-2D7AC5F3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09F00-3C2D-AA4F-97B4-B372463C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55CB-6B7F-1C4D-A8B9-DEB9AB1F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4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62925-2A13-DC40-808C-8EC90FEAB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7E898-20E3-FE42-A60C-6C48425F2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BD8CA-7BCB-D14A-94FB-1B2B9224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FF635-456F-DA4D-A94C-8B2807C8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FF377-8BE6-A141-AB71-705FEC0B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7E5F-91CA-1242-AF6C-B7CA7449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2490-05E1-ED46-B498-C5550814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22BA6-6759-254D-9283-18995132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87A4-18D2-7A4D-8009-BDCB20FB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CB415-A4D0-9E4C-980A-CCF403B2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CE1E-8FAC-C84C-9ED2-7CE91B27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079C-2703-F144-932E-CC9AEE87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C3DAC-8557-0740-B8FB-B06E6D1C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39B-A215-1F46-996C-996B6117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C788-23CD-4949-B1B2-FD7CB64F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E516-FA3E-434B-A218-86C54683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FD28-9B23-D74A-AE6C-9796C6743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30C5A-7934-834B-A461-D45A94C91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97A34-26D0-8649-A7AB-1D4EE2BF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1571C-51F8-4849-BE8C-90666ABB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C8336-B194-7B4E-B028-C0F33A91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276C-B2FC-D548-AFC2-A83F3FCC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85F8F-45B5-5047-93F7-64D2349E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7A2C8-A650-4646-A500-D9B34F845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92087-20CF-B544-BF14-5C185C5C1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ACC8B-4B8A-9A45-95E6-902FB7FAD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7753A-7E87-344A-8AF5-E88C580D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555B9-E64B-7A47-B000-E0BF0D6A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E0FFF-5DD9-344B-9CA9-6B253112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1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814F-F941-8047-83C5-6EC6ACE4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C4A14-4CFD-3F4C-8040-533F5B13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8E327-DF87-D24E-9300-3CA2387B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9FCD8-E10A-6E49-8B1A-989C5864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2BBBC-6FC3-8A42-BC9F-8DEE8BD8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59AE4-CEB9-044E-9995-1F40B276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8EF2E-163A-F043-BBAC-5AFD1BBC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DD3E-FA5C-3C42-A0A3-9598D0DD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E35B-AFF8-AE47-A0F0-4D109F83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941A2-2729-1942-B94A-787C9308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15B52-67E6-A347-8CD9-220184B3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20C83-DB5C-DC41-ACD2-15ECF959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A7D3E-98C7-8143-B4FB-7EAD10CA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CB42-71C0-834A-9033-82447E58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FF38E-2DAC-3A40-B2D1-A3C0348F2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FBB25-D8F2-6E43-B4BC-679C98628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435C6-A9EA-D042-9292-22976E5A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535E5-A32A-7F4E-99DA-432AA2B0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9914E-DF76-7041-AA4B-5BABE41C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A325E-5A63-FB41-9DF2-18FFF5BF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5D57E-B067-434A-8F68-EC197131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F6D4-4ECE-7E42-9784-3106B20EA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1C55-4F66-FE4A-A36D-2EB570BE98C1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4853-7855-E14E-853D-B990BA76A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D144-893D-8445-8D31-DA87DB968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32449-1052-3844-943F-66E69954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pa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crit.org/emcrit/severe-pelvic-trauma/" TargetMode="External"/><Relationship Id="rId5" Type="http://schemas.openxmlformats.org/officeDocument/2006/relationships/hyperlink" Target="http://www.emdocs.net/pelvic-fractures-ed-presentations-management/" TargetMode="External"/><Relationship Id="rId4" Type="http://schemas.openxmlformats.org/officeDocument/2006/relationships/hyperlink" Target="http://www.litfl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A40D-D2FF-7742-89ED-02EE28358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E4C4E-7E62-744B-BE23-6723D833A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30/09/2020</a:t>
            </a:r>
          </a:p>
        </p:txBody>
      </p:sp>
    </p:spTree>
    <p:extLst>
      <p:ext uri="{BB962C8B-B14F-4D97-AF65-F5344CB8AC3E}">
        <p14:creationId xmlns:p14="http://schemas.microsoft.com/office/powerpoint/2010/main" val="327043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3EDA-2E93-F94C-850B-85B31FB0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4C8D-1FC8-3743-873A-3EF7E7299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www.emergpa.net</a:t>
            </a:r>
            <a:endParaRPr lang="en-US" dirty="0"/>
          </a:p>
          <a:p>
            <a:r>
              <a:rPr lang="en-US" dirty="0">
                <a:hlinkClick r:id="rId4"/>
              </a:rPr>
              <a:t>www.litfl.com</a:t>
            </a:r>
            <a:endParaRPr lang="en-US" dirty="0"/>
          </a:p>
          <a:p>
            <a:r>
              <a:rPr lang="en-US" dirty="0">
                <a:hlinkClick r:id="rId5"/>
              </a:rPr>
              <a:t>http://www.emdocs.net/pelvic-fractures-ed-presentations-management/</a:t>
            </a:r>
            <a:endParaRPr lang="en-US" dirty="0"/>
          </a:p>
          <a:p>
            <a:r>
              <a:rPr lang="en-US" dirty="0">
                <a:hlinkClick r:id="rId6"/>
              </a:rPr>
              <a:t>https://emcrit.org/emcrit/severe-pelvic-trauma/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8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A071-9E0A-584D-AC39-7F83C612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E589-84E4-BC4D-B932-43081F36F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 25-year-old man presented to the emergency department after a motorbike accident on the freeway. On the scene, his blood pressure was 90 systolic, HR 110. He is in spinal precaution and is significantly distressed due to pain.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During his assessment, a pelvic X-ray was obtained.</a:t>
            </a:r>
          </a:p>
        </p:txBody>
      </p:sp>
    </p:spTree>
    <p:extLst>
      <p:ext uri="{BB962C8B-B14F-4D97-AF65-F5344CB8AC3E}">
        <p14:creationId xmlns:p14="http://schemas.microsoft.com/office/powerpoint/2010/main" val="126839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5817-00DE-1E4D-AB68-3B0EE43C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900" y="3167061"/>
            <a:ext cx="3009900" cy="523875"/>
          </a:xfrm>
        </p:spPr>
        <p:txBody>
          <a:bodyPr>
            <a:normAutofit/>
          </a:bodyPr>
          <a:lstStyle/>
          <a:p>
            <a:r>
              <a:rPr lang="en-US" sz="2800" dirty="0"/>
              <a:t>Interpret the Xray</a:t>
            </a:r>
          </a:p>
        </p:txBody>
      </p:sp>
      <p:pic>
        <p:nvPicPr>
          <p:cNvPr id="5" name="Content Placeholder 4" descr="A picture containing film&#10;&#10;Description automatically generated">
            <a:extLst>
              <a:ext uri="{FF2B5EF4-FFF2-40B4-BE49-F238E27FC236}">
                <a16:creationId xmlns:a16="http://schemas.microsoft.com/office/drawing/2014/main" id="{D5795520-213C-A641-9251-50E5B9DE8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500" y="544869"/>
            <a:ext cx="7083425" cy="57682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30DF2-42F3-ED4E-9186-C27A134A7D47}"/>
              </a:ext>
            </a:extLst>
          </p:cNvPr>
          <p:cNvSpPr txBox="1"/>
          <p:nvPr/>
        </p:nvSpPr>
        <p:spPr>
          <a:xfrm>
            <a:off x="1808162" y="6313130"/>
            <a:ext cx="51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www.healio.com</a:t>
            </a:r>
            <a:r>
              <a:rPr lang="en-AU" dirty="0"/>
              <a:t>/</a:t>
            </a:r>
            <a:r>
              <a:rPr lang="en-AU" dirty="0" err="1"/>
              <a:t>orthopedics</a:t>
            </a:r>
            <a:r>
              <a:rPr lang="en-AU" dirty="0"/>
              <a:t>/journals/ortho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3553-ACD7-804D-A34C-539D418A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9B18-BE53-524F-BC3E-1E601739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How do you classify pelvic fractures?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4F46-42B9-A045-BA33-E4BBD7ED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04D10B8A-BA7A-904F-8126-3726BEAF9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314" y="1027906"/>
            <a:ext cx="5947686" cy="4351338"/>
          </a:xfrm>
        </p:spPr>
      </p:pic>
      <p:pic>
        <p:nvPicPr>
          <p:cNvPr id="11" name="Picture 10" descr="A close up of a cats face&#10;&#10;Description automatically generated">
            <a:extLst>
              <a:ext uri="{FF2B5EF4-FFF2-40B4-BE49-F238E27FC236}">
                <a16:creationId xmlns:a16="http://schemas.microsoft.com/office/drawing/2014/main" id="{54D04562-A35C-3F43-A837-BF16179F1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40" y="0"/>
            <a:ext cx="51562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BA57-32C5-804A-B963-F98826F5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607B-33D6-7540-B598-420AA85B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What other important injuries are associated with pelvic fracture?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2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67A6-7C27-464D-9B02-BC6B7F79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1C65-12C5-684C-B06F-5715A8EF0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What are the important features of your assessment?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8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19D4-584E-3A41-A98A-D756BE7B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4D37-322A-5A4F-9FD9-8F3957C9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200" dirty="0"/>
              <a:t>You have activated a hospital trauma response team</a:t>
            </a:r>
          </a:p>
          <a:p>
            <a:pPr marL="0" indent="0">
              <a:buNone/>
            </a:pPr>
            <a:r>
              <a:rPr lang="en-AU" sz="3200" dirty="0"/>
              <a:t>Lab has been notified for activation of critical bleeding protocol.</a:t>
            </a:r>
          </a:p>
          <a:p>
            <a:pPr marL="0" indent="0">
              <a:buNone/>
            </a:pPr>
            <a:r>
              <a:rPr lang="en-AU" sz="3200" dirty="0"/>
              <a:t>His Current vitals are-</a:t>
            </a:r>
          </a:p>
          <a:p>
            <a:pPr lvl="1"/>
            <a:r>
              <a:rPr lang="en-AU" dirty="0"/>
              <a:t>HR 110</a:t>
            </a:r>
          </a:p>
          <a:p>
            <a:pPr lvl="1"/>
            <a:r>
              <a:rPr lang="en-AU" dirty="0"/>
              <a:t>BP 100/60</a:t>
            </a:r>
          </a:p>
          <a:p>
            <a:pPr lvl="1"/>
            <a:r>
              <a:rPr lang="en-AU" dirty="0" err="1"/>
              <a:t>Sats</a:t>
            </a:r>
            <a:r>
              <a:rPr lang="en-AU" dirty="0"/>
              <a:t> 96%</a:t>
            </a:r>
          </a:p>
          <a:p>
            <a:pPr lvl="1"/>
            <a:r>
              <a:rPr lang="en-AU" dirty="0"/>
              <a:t>His CXR is unremarkable. </a:t>
            </a:r>
          </a:p>
          <a:p>
            <a:pPr lvl="1"/>
            <a:r>
              <a:rPr lang="en-AU" dirty="0"/>
              <a:t>Fast scan negative and no significant head or spinal injury found so far on clinical examination</a:t>
            </a:r>
          </a:p>
          <a:p>
            <a:endParaRPr lang="en-AU" dirty="0"/>
          </a:p>
          <a:p>
            <a:r>
              <a:rPr lang="en-AU" sz="3200" dirty="0"/>
              <a:t>How will you approach the situation now?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9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0636-DABD-E043-A923-15C4F02C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D5202DA-3B23-5D48-925E-9E642F3AD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4383" y="881960"/>
            <a:ext cx="4463234" cy="5811838"/>
          </a:xfrm>
        </p:spPr>
      </p:pic>
    </p:spTree>
    <p:extLst>
      <p:ext uri="{BB962C8B-B14F-4D97-AF65-F5344CB8AC3E}">
        <p14:creationId xmlns:p14="http://schemas.microsoft.com/office/powerpoint/2010/main" val="242950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905</Words>
  <Application>Microsoft Macintosh PowerPoint</Application>
  <PresentationFormat>Widescreen</PresentationFormat>
  <Paragraphs>156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Case of the week</vt:lpstr>
      <vt:lpstr>PowerPoint Presentation</vt:lpstr>
      <vt:lpstr>Interpret the Xray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of the week</dc:title>
  <dc:creator>Bhowmik, Ps</dc:creator>
  <cp:lastModifiedBy>Bhowmik, Ps</cp:lastModifiedBy>
  <cp:revision>11</cp:revision>
  <dcterms:created xsi:type="dcterms:W3CDTF">2020-09-29T14:13:16Z</dcterms:created>
  <dcterms:modified xsi:type="dcterms:W3CDTF">2020-10-20T09:38:14Z</dcterms:modified>
</cp:coreProperties>
</file>