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5292"/>
  </p:normalViewPr>
  <p:slideViewPr>
    <p:cSldViewPr snapToGrid="0" snapToObjects="1">
      <p:cViewPr varScale="1">
        <p:scale>
          <a:sx n="75" d="100"/>
          <a:sy n="75" d="100"/>
        </p:scale>
        <p:origin x="19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A3AA3-C25D-4F49-9DDF-E1683A18AD18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84EB8-CDFB-314A-B363-0F2252F54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5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Issues-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Ischemic/ Low flow priapism- risk of impotence,</a:t>
            </a:r>
            <a:endParaRPr lang="en-AU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Starts at 4 hours</a:t>
            </a:r>
            <a:endParaRPr lang="en-AU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&gt;24 hours 50% </a:t>
            </a:r>
            <a:endParaRPr lang="en-AU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&gt;72 hours 100%</a:t>
            </a:r>
            <a:endParaRPr lang="en-AU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b="1" dirty="0"/>
              <a:t>History-</a:t>
            </a:r>
          </a:p>
          <a:p>
            <a:r>
              <a:rPr lang="en-US" dirty="0"/>
              <a:t>Onset</a:t>
            </a:r>
          </a:p>
          <a:p>
            <a:r>
              <a:rPr lang="en-US" dirty="0"/>
              <a:t>Penile discharge, scrotal edema</a:t>
            </a:r>
          </a:p>
          <a:p>
            <a:r>
              <a:rPr lang="en-US" dirty="0"/>
              <a:t>Associated symptoms</a:t>
            </a:r>
          </a:p>
          <a:p>
            <a:r>
              <a:rPr lang="en-US" dirty="0"/>
              <a:t>Previous episodes</a:t>
            </a:r>
          </a:p>
          <a:p>
            <a:r>
              <a:rPr lang="en-US" dirty="0"/>
              <a:t>Trauma</a:t>
            </a:r>
          </a:p>
          <a:p>
            <a:endParaRPr lang="en-US" dirty="0"/>
          </a:p>
          <a:p>
            <a:r>
              <a:rPr lang="en-US" dirty="0"/>
              <a:t>PMHx- Blood dyscrasias- sickle cell disease/ hematological malignancy, spinal cord issues</a:t>
            </a:r>
          </a:p>
          <a:p>
            <a:endParaRPr lang="en-US" dirty="0"/>
          </a:p>
          <a:p>
            <a:r>
              <a:rPr lang="en-US" dirty="0"/>
              <a:t>Drug use- Sildenafil, </a:t>
            </a:r>
            <a:r>
              <a:rPr lang="en-US" dirty="0" err="1"/>
              <a:t>Papavarin</a:t>
            </a:r>
            <a:r>
              <a:rPr lang="en-US" dirty="0"/>
              <a:t> use, CCBs, antipsychotics, illicit drug use- stimulants</a:t>
            </a:r>
          </a:p>
          <a:p>
            <a:endParaRPr lang="en-US" dirty="0"/>
          </a:p>
          <a:p>
            <a:r>
              <a:rPr lang="en-US" dirty="0"/>
              <a:t>Family history</a:t>
            </a:r>
          </a:p>
          <a:p>
            <a:endParaRPr lang="en-US" dirty="0"/>
          </a:p>
          <a:p>
            <a:r>
              <a:rPr lang="en-US" b="1" dirty="0"/>
              <a:t>Examination-</a:t>
            </a:r>
          </a:p>
          <a:p>
            <a:r>
              <a:rPr lang="en-US" b="0" dirty="0"/>
              <a:t>Penile and scrotal examination</a:t>
            </a:r>
          </a:p>
          <a:p>
            <a:r>
              <a:rPr lang="en-US" b="0" dirty="0"/>
              <a:t>Abdominal examination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84EB8-CDFB-314A-B363-0F2252F543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95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Low flow or ischemic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High flow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Stuttering- recurrent ischemic from underlying pathology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84EB8-CDFB-314A-B363-0F2252F543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2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84EB8-CDFB-314A-B363-0F2252F543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78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Historical features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exam-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flow- </a:t>
            </a:r>
            <a:r>
              <a:rPr lang="en-AU" dirty="0">
                <a:effectLst/>
              </a:rPr>
              <a:t>Typically painless, not fully tumescent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 flow-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Painful, fully tumescent with corpus cavernosa rigidity without involvement of corpus spongiosum and glans penis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VBG of the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cavernosal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blood sample-</a:t>
            </a:r>
            <a:endParaRPr lang="en-AU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High flow-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PO2 &gt; 90 mmHg, PCO2 &lt;40 mmHg, pH ~ 7.40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Blood flow observed (turbulence), compression sign</a:t>
            </a:r>
          </a:p>
          <a:p>
            <a:r>
              <a:rPr lang="en-US" dirty="0"/>
              <a:t>Low flow-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PO2 &lt;30 mmHg, PCO2 &gt;60 mmHg, pH &lt;7.25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84EB8-CDFB-314A-B363-0F2252F543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07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Analgesics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High flow oxygen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IV hydration- normal saline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US" sz="1200" b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 of priapism-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200" b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Pseudoephedrine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 60mg 2 tablets</a:t>
            </a:r>
            <a:endParaRPr lang="en-AU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Contraindication- uncontrolled hypertension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Aspiration-</a:t>
            </a:r>
            <a:endParaRPr lang="en-AU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Dorsal penile block- 2’o clock and 10’o clock position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 butterfly needle aspirate 20-30 mis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Irrigation with normal saline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normal saline 10 aliquots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not be effective, questionable benefits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Vasoconstrictor injection-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Adrenaline 1ml 1:100,000 mixed in 10 mis of normal saline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 success rate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Referral to hematologist/ Urologist- surgical management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84EB8-CDFB-314A-B363-0F2252F543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9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Dorsal penile block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84EB8-CDFB-314A-B363-0F2252F543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7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984EB8-CDFB-314A-B363-0F2252F543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7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EDC40-30A5-4C4C-B421-DF3B84868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B096B-79F5-0B4B-BABD-79E90A697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3AEC8-8CC3-D744-A4E8-FB571BB1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34BCB-7204-3C45-ADED-A51AD6AA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70C3A-9D3E-A941-9A60-A5F6FFFD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6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6E171-E77F-8B4E-A76C-93C64A86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C095F-3A26-2F4B-8143-CDF595FB6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C4E38-9657-F948-9F6D-F02AEF60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38C07-697B-8E4C-B9BB-868AEDAE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01846-C721-164A-BF1F-138EBE78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1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F1C5A-E802-444F-9CBE-C968896C49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34DEE-6C79-304E-8DAD-0E41360B0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74C23-D055-3848-BC5A-77E921F8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B8EE0-28D6-B14F-97E6-0FC6A5B2F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0D65A-9EC9-1946-80C9-AB942D83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6A2C-DC08-2845-B5EA-ED07BC22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4911A-DA46-3245-96A5-BEA65C0BF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CED60-9D9C-1147-9A5E-230AB4B2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D9F00-C62B-114E-AD3D-1CAD08CD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F2961-73B8-E345-BBF8-45470553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5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BDA98-31B3-3449-9268-B58E0A3B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99FCB-6B77-0E47-89E7-851CCCB73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58ED8-6C59-6847-BE11-7F25C9DA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E8A85-3517-BB4E-A711-AC390E57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1D456-0721-924C-B833-A90B691B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5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406D-9459-934E-AAC3-B419DE4B1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F066F-EBD2-CB4C-85A3-545F154CB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237AE-9ED1-524E-8A3F-6F6526AA7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FD758-94D1-914C-8363-30A61BB3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787ED-AA5A-C64E-AC33-18499D51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B0B95-8148-4B49-BE4C-7D40F588C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9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119-23E1-7E45-9B1E-A12DD3EBA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B2C0E-D5E2-2246-9C21-3B277B49B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52DF3-F3D7-FE46-84BC-C06B71821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AEB93-05F6-1043-8A3C-74134DE69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AB9DAC-9EFF-B341-AC9E-ACA2E2917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E63331-3EE3-A54D-A33E-53DC86A40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F6BB80-BF23-9241-8717-09C7A3D6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09C13-2DF9-F04A-9A8A-8B4D0DB21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BE10-0663-0945-B6A8-CD91FE82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DD325-264A-2148-B824-F170999C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C78EC-A8AA-C642-9BB4-CACB6949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07052-BFAD-2445-8A8A-7B89B74F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8232F-31A5-A944-9215-90FB1FF3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277D1-2A8A-F74E-9146-05205B22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404E9-E12D-994B-869F-F4402EBD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20E9-0B1C-A349-80C7-B9F05744B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CF21F-41E7-5B4A-840C-95543498A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5414E-222B-8343-9F64-88ECDFE58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F180E-E4FD-324A-AE02-1516505C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A990F-BE93-8E48-ADDD-BBDD602D8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FF157-605A-9B40-84CF-DF992F7E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3ECB-0C36-5E42-B852-0ADAEF359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479CD8-27A8-A74D-BAA3-0722F68C1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EB673-782D-6F44-8C7E-3E94282E5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AE5FA-48D8-3646-AFE5-91FFA65D4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9545C-8DBD-9F49-BBBF-27365847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AE668-6931-EB4A-BE26-7D1328FC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F93C0F-CAE8-6146-818F-3E5E11AC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74707-F6F8-934B-B226-D3258442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7AEE4-D520-CE48-A9C5-7BC0BF628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99F9-2F40-A348-B124-CC2FD9AE74D7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54599-5EA0-9545-9BE2-852A2266D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B3877-AD1D-324A-B0AB-82191EB32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BA7A-A765-114A-A8A1-E2AAC6D1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CZq-LEcrjA?feature=oembed" TargetMode="Externa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docs.net/priapism-ed-pearls-pitfalls/" TargetMode="External"/><Relationship Id="rId7" Type="http://schemas.openxmlformats.org/officeDocument/2006/relationships/hyperlink" Target="https://www.ncbi.nlm.nih.gov/pmc/articles/PMC3253142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chranelibrary.com/cdsr/doi/10.1002/14651858.CD004198.pub3/full?cookiesEnabled" TargetMode="External"/><Relationship Id="rId5" Type="http://schemas.openxmlformats.org/officeDocument/2006/relationships/hyperlink" Target="https://www.ncbi.nlm.nih.gov/pmc/articles/PMC4236300/" TargetMode="External"/><Relationship Id="rId4" Type="http://schemas.openxmlformats.org/officeDocument/2006/relationships/hyperlink" Target="https://coreem.net/core/priapis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CDE74-A891-D241-AA05-484FC121D9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of the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93BEA-608F-1048-AB0A-054526171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07/10/2020</a:t>
            </a:r>
          </a:p>
        </p:txBody>
      </p:sp>
    </p:spTree>
    <p:extLst>
      <p:ext uri="{BB962C8B-B14F-4D97-AF65-F5344CB8AC3E}">
        <p14:creationId xmlns:p14="http://schemas.microsoft.com/office/powerpoint/2010/main" val="383819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B784-4B1D-6848-BD5D-33E9FC28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9F8C4-DA1D-EC43-AB66-0871FD469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18-year-old Sudanese man presents to ED with a penile erection for the last 6 hours. He woke up with an erection at 6 am but was too embarrassed to tell anyone about it.</a:t>
            </a:r>
          </a:p>
          <a:p>
            <a:pPr marL="0" indent="0">
              <a:buNone/>
            </a:pPr>
            <a:r>
              <a:rPr lang="en-US" dirty="0"/>
              <a:t>He decided to come to hospital when pain was unbearable.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the important features of your assessment?</a:t>
            </a:r>
          </a:p>
        </p:txBody>
      </p:sp>
    </p:spTree>
    <p:extLst>
      <p:ext uri="{BB962C8B-B14F-4D97-AF65-F5344CB8AC3E}">
        <p14:creationId xmlns:p14="http://schemas.microsoft.com/office/powerpoint/2010/main" val="115185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4AE3D-FF72-F442-B483-0A0BE9130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56D01-F1D6-B349-89F8-4084DCA89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Discuss types and causes of priapism.</a:t>
            </a:r>
          </a:p>
        </p:txBody>
      </p:sp>
    </p:spTree>
    <p:extLst>
      <p:ext uri="{BB962C8B-B14F-4D97-AF65-F5344CB8AC3E}">
        <p14:creationId xmlns:p14="http://schemas.microsoft.com/office/powerpoint/2010/main" val="389184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38A977-65B1-B64A-A5F8-9AD892E51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937461"/>
              </p:ext>
            </p:extLst>
          </p:nvPr>
        </p:nvGraphicFramePr>
        <p:xfrm>
          <a:off x="761596" y="643466"/>
          <a:ext cx="10668808" cy="5571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404">
                  <a:extLst>
                    <a:ext uri="{9D8B030D-6E8A-4147-A177-3AD203B41FA5}">
                      <a16:colId xmlns:a16="http://schemas.microsoft.com/office/drawing/2014/main" val="214821188"/>
                    </a:ext>
                  </a:extLst>
                </a:gridCol>
                <a:gridCol w="5334404">
                  <a:extLst>
                    <a:ext uri="{9D8B030D-6E8A-4147-A177-3AD203B41FA5}">
                      <a16:colId xmlns:a16="http://schemas.microsoft.com/office/drawing/2014/main" val="640926965"/>
                    </a:ext>
                  </a:extLst>
                </a:gridCol>
              </a:tblGrid>
              <a:tr h="441682">
                <a:tc>
                  <a:txBody>
                    <a:bodyPr/>
                    <a:lstStyle/>
                    <a:p>
                      <a:r>
                        <a:rPr lang="en-AU" sz="1700" dirty="0">
                          <a:effectLst/>
                        </a:rPr>
                        <a:t>Ischaemic (Low flow)</a:t>
                      </a:r>
                      <a:endParaRPr lang="en-AU" sz="1300" b="1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66587" marR="66587" marT="66587" marB="66587"/>
                </a:tc>
                <a:tc>
                  <a:txBody>
                    <a:bodyPr/>
                    <a:lstStyle/>
                    <a:p>
                      <a:r>
                        <a:rPr lang="en-AU" sz="1700">
                          <a:effectLst/>
                        </a:rPr>
                        <a:t>High flow</a:t>
                      </a:r>
                      <a:endParaRPr lang="en-AU" sz="1300" b="1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66587" marR="66587" marT="66587" marB="66587"/>
                </a:tc>
                <a:extLst>
                  <a:ext uri="{0D108BD9-81ED-4DB2-BD59-A6C34878D82A}">
                    <a16:rowId xmlns:a16="http://schemas.microsoft.com/office/drawing/2014/main" val="3528347884"/>
                  </a:ext>
                </a:extLst>
              </a:tr>
              <a:tr h="5129386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Most of them are caused by-</a:t>
                      </a:r>
                      <a:endParaRPr lang="en-AU" sz="130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Hematological</a:t>
                      </a:r>
                      <a:endParaRPr lang="en-AU" sz="130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Idiopathic </a:t>
                      </a:r>
                      <a:endParaRPr lang="en-AU" sz="130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Impotence treatment medications</a:t>
                      </a:r>
                      <a:endParaRPr lang="en-AU" sz="130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 </a:t>
                      </a:r>
                      <a:endParaRPr lang="en-AU" sz="130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Drug induced- </a:t>
                      </a:r>
                      <a:endParaRPr lang="en-AU" sz="130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sildenafil, tadalafil, intracavernosal papaverin inj.</a:t>
                      </a:r>
                      <a:endParaRPr lang="en-AU" sz="1300" u="none" strike="noStrike" kern="0" spc="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Stimulants</a:t>
                      </a:r>
                      <a:endParaRPr lang="en-AU" sz="1300" u="none" strike="noStrike" kern="0" spc="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Antipsychotics</a:t>
                      </a:r>
                      <a:endParaRPr lang="en-AU" sz="1300" u="none" strike="noStrike" kern="0" spc="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Prazocin and hydralizine</a:t>
                      </a:r>
                      <a:endParaRPr lang="en-AU" sz="1300" u="none" strike="noStrike" kern="0" spc="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 </a:t>
                      </a:r>
                      <a:endParaRPr lang="en-AU" sz="130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Haematological condition-</a:t>
                      </a:r>
                      <a:endParaRPr lang="en-AU" sz="130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Sickle cell disease</a:t>
                      </a:r>
                      <a:endParaRPr lang="en-AU" sz="1300" u="none" strike="noStrike" kern="0" spc="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Haematological malignancies</a:t>
                      </a:r>
                      <a:endParaRPr lang="en-AU" sz="1300" u="none" strike="noStrike" kern="0" spc="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Procoagulant states</a:t>
                      </a:r>
                      <a:endParaRPr lang="en-AU" sz="1300" u="none" strike="noStrike" kern="0" spc="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 </a:t>
                      </a:r>
                      <a:endParaRPr lang="en-AU" sz="1300">
                        <a:effectLst/>
                      </a:endParaRPr>
                    </a:p>
                    <a:p>
                      <a:r>
                        <a:rPr lang="en-US" sz="1700">
                          <a:effectLst/>
                        </a:rPr>
                        <a:t>Others-</a:t>
                      </a:r>
                      <a:endParaRPr lang="en-AU" sz="130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Spinal cord disease</a:t>
                      </a:r>
                      <a:endParaRPr lang="en-AU" sz="1300" u="none" strike="noStrike" kern="0" spc="0">
                        <a:effectLst/>
                      </a:endParaRP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en-US" sz="1700" u="none" strike="noStrike" kern="0" spc="0">
                          <a:effectLst/>
                        </a:rPr>
                        <a:t>Vasculitis</a:t>
                      </a:r>
                      <a:endParaRPr lang="en-AU" sz="1300" u="none" strike="noStrike" kern="0" spc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587" marR="66587" marT="66587" marB="66587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Unregulated </a:t>
                      </a:r>
                      <a:r>
                        <a:rPr lang="en-US" sz="1700" dirty="0" err="1">
                          <a:effectLst/>
                        </a:rPr>
                        <a:t>cavernosal</a:t>
                      </a:r>
                      <a:r>
                        <a:rPr lang="en-US" sz="1700" dirty="0">
                          <a:effectLst/>
                        </a:rPr>
                        <a:t> blood flow</a:t>
                      </a:r>
                      <a:endParaRPr lang="en-AU" sz="1300" dirty="0">
                        <a:effectLst/>
                      </a:endParaRPr>
                    </a:p>
                    <a:p>
                      <a:r>
                        <a:rPr lang="en-US" sz="1700" dirty="0">
                          <a:effectLst/>
                        </a:rPr>
                        <a:t>Traumatic </a:t>
                      </a:r>
                      <a:r>
                        <a:rPr lang="en-US" sz="1700" dirty="0" err="1">
                          <a:effectLst/>
                        </a:rPr>
                        <a:t>arterio</a:t>
                      </a:r>
                      <a:r>
                        <a:rPr lang="en-US" sz="1700" dirty="0">
                          <a:effectLst/>
                        </a:rPr>
                        <a:t> venous fistula</a:t>
                      </a:r>
                      <a:endParaRPr lang="en-AU" sz="1300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6587" marR="66587" marT="66587" marB="66587"/>
                </a:tc>
                <a:extLst>
                  <a:ext uri="{0D108BD9-81ED-4DB2-BD59-A6C34878D82A}">
                    <a16:rowId xmlns:a16="http://schemas.microsoft.com/office/drawing/2014/main" val="124144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43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C2D0C-C6F3-704D-9EBB-2D07ADBD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C2D08-F443-FB48-80F5-200CD50CA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How will you differentiate high flow and low flow priapism?</a:t>
            </a:r>
          </a:p>
        </p:txBody>
      </p:sp>
    </p:spTree>
    <p:extLst>
      <p:ext uri="{BB962C8B-B14F-4D97-AF65-F5344CB8AC3E}">
        <p14:creationId xmlns:p14="http://schemas.microsoft.com/office/powerpoint/2010/main" val="385008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CE1F-2C76-B74C-8D63-F29B17AF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42BA5-106B-BA47-AB6B-0F46FD2B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Assessment findings-</a:t>
            </a:r>
          </a:p>
          <a:p>
            <a:pPr lvl="2"/>
            <a:r>
              <a:rPr lang="en-US" sz="2800" dirty="0"/>
              <a:t>6 hours of priapism, first episode</a:t>
            </a:r>
          </a:p>
          <a:p>
            <a:pPr lvl="2"/>
            <a:r>
              <a:rPr lang="en-US" sz="2800" dirty="0"/>
              <a:t>Nausea no vomiting</a:t>
            </a:r>
          </a:p>
          <a:p>
            <a:pPr lvl="2"/>
            <a:r>
              <a:rPr lang="en-US" sz="2800" dirty="0"/>
              <a:t>No penile discharge or scrotal pain</a:t>
            </a:r>
          </a:p>
          <a:p>
            <a:pPr lvl="2"/>
            <a:r>
              <a:rPr lang="en-US" sz="2800" dirty="0"/>
              <a:t>No drug history</a:t>
            </a:r>
          </a:p>
          <a:p>
            <a:pPr lvl="2"/>
            <a:r>
              <a:rPr lang="en-US" sz="2800" dirty="0"/>
              <a:t>Known history of sickle cell disease</a:t>
            </a:r>
          </a:p>
          <a:p>
            <a:endParaRPr lang="en-US" sz="3600" dirty="0"/>
          </a:p>
          <a:p>
            <a:r>
              <a:rPr lang="en-US" sz="3600" dirty="0"/>
              <a:t>How will you manage his priapism?</a:t>
            </a:r>
          </a:p>
        </p:txBody>
      </p:sp>
    </p:spTree>
    <p:extLst>
      <p:ext uri="{BB962C8B-B14F-4D97-AF65-F5344CB8AC3E}">
        <p14:creationId xmlns:p14="http://schemas.microsoft.com/office/powerpoint/2010/main" val="345945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B66A-0AF0-C44C-B263-95AAFF777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5C0CC-EFF5-1E4F-9D10-8293A1E4E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AU" b="0" i="0" dirty="0">
                <a:solidFill>
                  <a:srgbClr val="EEEEEE"/>
                </a:solidFill>
                <a:effectLst/>
                <a:latin typeface="YouTube Noto"/>
              </a:rPr>
            </a:br>
            <a:endParaRPr lang="en-US" dirty="0"/>
          </a:p>
        </p:txBody>
      </p:sp>
      <p:pic>
        <p:nvPicPr>
          <p:cNvPr id="4" name="Online Media 3" descr="penile nerve block">
            <a:hlinkClick r:id="" action="ppaction://media"/>
            <a:extLst>
              <a:ext uri="{FF2B5EF4-FFF2-40B4-BE49-F238E27FC236}">
                <a16:creationId xmlns:a16="http://schemas.microsoft.com/office/drawing/2014/main" id="{5CBF1D00-C8BA-784D-A2C0-48CDF8F26DD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43100" y="798058"/>
            <a:ext cx="8305800" cy="4672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035CB7-05A5-A74C-8145-FCBD24A1EDF5}"/>
              </a:ext>
            </a:extLst>
          </p:cNvPr>
          <p:cNvSpPr txBox="1"/>
          <p:nvPr/>
        </p:nvSpPr>
        <p:spPr>
          <a:xfrm>
            <a:off x="3426278" y="5875276"/>
            <a:ext cx="533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https://</a:t>
            </a:r>
            <a:r>
              <a:rPr lang="en-US" dirty="0" err="1"/>
              <a:t>coreem.net</a:t>
            </a:r>
            <a:r>
              <a:rPr lang="en-US" dirty="0"/>
              <a:t>/core/priapism/</a:t>
            </a:r>
          </a:p>
        </p:txBody>
      </p:sp>
    </p:spTree>
    <p:extLst>
      <p:ext uri="{BB962C8B-B14F-4D97-AF65-F5344CB8AC3E}">
        <p14:creationId xmlns:p14="http://schemas.microsoft.com/office/powerpoint/2010/main" val="353502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D871-E51C-1F49-9864-5B975CAB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305B4-134F-D24A-B753-1CFF27A27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http://www.emdocs.net/priapism-ed-pearls-pitfalls/</a:t>
            </a:r>
            <a:endParaRPr lang="en-US" dirty="0"/>
          </a:p>
          <a:p>
            <a:r>
              <a:rPr lang="en-US" dirty="0">
                <a:hlinkClick r:id="rId4"/>
              </a:rPr>
              <a:t>https://coreem.net/core/priapism/</a:t>
            </a:r>
            <a:endParaRPr lang="en-US" dirty="0"/>
          </a:p>
          <a:p>
            <a:r>
              <a:rPr lang="en-US" dirty="0">
                <a:hlinkClick r:id="rId5"/>
              </a:rPr>
              <a:t>https://www.ncbi.nlm.nih.gov/pmc/articles/PMC4236300/</a:t>
            </a:r>
            <a:endParaRPr lang="en-US" dirty="0"/>
          </a:p>
          <a:p>
            <a:r>
              <a:rPr lang="en-US" dirty="0">
                <a:hlinkClick r:id="rId6"/>
              </a:rPr>
              <a:t>https://www.cochranelibrary.com/cdsr/doi/10.1002/14651858.CD004198.pub3/full?cookiesEnabled</a:t>
            </a:r>
            <a:endParaRPr lang="en-US" dirty="0"/>
          </a:p>
          <a:p>
            <a:r>
              <a:rPr lang="en-US" dirty="0">
                <a:hlinkClick r:id="rId7"/>
              </a:rPr>
              <a:t>https://www.ncbi.nlm.nih.gov/pmc/articles/PMC3253142/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6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511</Words>
  <Application>Microsoft Macintosh PowerPoint</Application>
  <PresentationFormat>Widescreen</PresentationFormat>
  <Paragraphs>113</Paragraphs>
  <Slides>8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YouTube Noto</vt:lpstr>
      <vt:lpstr>Office Theme</vt:lpstr>
      <vt:lpstr>Case of the week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 and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of the week</dc:title>
  <dc:creator>Bhowmik, Ps</dc:creator>
  <cp:lastModifiedBy>Bhowmik, Ps</cp:lastModifiedBy>
  <cp:revision>5</cp:revision>
  <dcterms:created xsi:type="dcterms:W3CDTF">2020-10-06T14:00:49Z</dcterms:created>
  <dcterms:modified xsi:type="dcterms:W3CDTF">2020-10-06T14:52:43Z</dcterms:modified>
</cp:coreProperties>
</file>